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328000" cx="3780000"/>
  <p:notesSz cx="6858000" cy="9144000"/>
  <p:embeddedFontLst>
    <p:embeddedFont>
      <p:font typeface="Montserrat"/>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78">
          <p15:clr>
            <a:srgbClr val="A4A3A4"/>
          </p15:clr>
        </p15:guide>
        <p15:guide id="2" pos="11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78" orient="horz"/>
        <p:guide pos="1191"/>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Montserrat-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Montserrat-bold.fntdata"/><Relationship Id="rId6" Type="http://schemas.openxmlformats.org/officeDocument/2006/relationships/slide" Target="slides/slide1.xml"/><Relationship Id="rId18" Type="http://schemas.openxmlformats.org/officeDocument/2006/relationships/font" Target="fonts/Montserrat-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6: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0ff71faaa1_0_6: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g10ff71faaa1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1: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9: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6: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7: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5: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28856" y="771283"/>
            <a:ext cx="3522300" cy="21261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128852" y="2935787"/>
            <a:ext cx="3522300" cy="821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28852" y="1145802"/>
            <a:ext cx="3522300" cy="203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128852" y="3265297"/>
            <a:ext cx="3522300" cy="13476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28852" y="2228002"/>
            <a:ext cx="3522300" cy="872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3"/>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28852" y="460988"/>
            <a:ext cx="3522300" cy="5931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4"/>
          <p:cNvSpPr txBox="1"/>
          <p:nvPr>
            <p:ph idx="1" type="body"/>
          </p:nvPr>
        </p:nvSpPr>
        <p:spPr>
          <a:xfrm>
            <a:off x="128852" y="1193815"/>
            <a:ext cx="3522300" cy="35388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9" name="Google Shape;19;p4"/>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28852" y="460988"/>
            <a:ext cx="3522300" cy="5931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128852" y="1193815"/>
            <a:ext cx="1653600" cy="35388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1997646" y="1193815"/>
            <a:ext cx="1653600" cy="35388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28852" y="460988"/>
            <a:ext cx="3522300" cy="5931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28852" y="575530"/>
            <a:ext cx="1160700" cy="782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128852" y="1439446"/>
            <a:ext cx="1160700" cy="3293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02662" y="466297"/>
            <a:ext cx="2632500" cy="42375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890000" y="-129"/>
            <a:ext cx="1890000" cy="5328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109754" y="1277410"/>
            <a:ext cx="1672200" cy="15354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109754" y="2903623"/>
            <a:ext cx="1672200" cy="12795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2041919" y="750048"/>
            <a:ext cx="1586100" cy="38277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28852" y="4382328"/>
            <a:ext cx="2479800" cy="6267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28852" y="460988"/>
            <a:ext cx="3522300" cy="5931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128852" y="1193815"/>
            <a:ext cx="3522300" cy="35388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3" name="Shape 53"/>
        <p:cNvGrpSpPr/>
        <p:nvPr/>
      </p:nvGrpSpPr>
      <p:grpSpPr>
        <a:xfrm>
          <a:off x="0" y="0"/>
          <a:ext cx="0" cy="0"/>
          <a:chOff x="0" y="0"/>
          <a:chExt cx="0" cy="0"/>
        </a:xfrm>
      </p:grpSpPr>
      <p:sp>
        <p:nvSpPr>
          <p:cNvPr id="54" name="Google Shape;54;p13"/>
          <p:cNvSpPr txBox="1"/>
          <p:nvPr/>
        </p:nvSpPr>
        <p:spPr>
          <a:xfrm>
            <a:off x="133825" y="3685600"/>
            <a:ext cx="3284100" cy="17823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None/>
            </a:pPr>
            <a:r>
              <a:rPr lang="en-GB" sz="1200">
                <a:solidFill>
                  <a:srgbClr val="FFFFFF"/>
                </a:solidFill>
              </a:rPr>
              <a:t>+30 694 961 8883</a:t>
            </a:r>
            <a:r>
              <a:rPr b="1" lang="en-GB" sz="1200">
                <a:solidFill>
                  <a:srgbClr val="FFFFFF"/>
                </a:solidFill>
              </a:rPr>
              <a:t> : واتس آپ </a:t>
            </a:r>
            <a:endParaRPr b="1" sz="1200">
              <a:solidFill>
                <a:srgbClr val="FFFFFF"/>
              </a:solidFill>
            </a:endParaRPr>
          </a:p>
          <a:p>
            <a:pPr indent="0" lvl="0" marL="0" rtl="0" algn="r">
              <a:lnSpc>
                <a:spcPct val="115000"/>
              </a:lnSpc>
              <a:spcBef>
                <a:spcPts val="0"/>
              </a:spcBef>
              <a:spcAft>
                <a:spcPts val="0"/>
              </a:spcAft>
              <a:buNone/>
            </a:pPr>
            <a:r>
              <a:rPr lang="en-GB" sz="1200">
                <a:solidFill>
                  <a:srgbClr val="FFFFFF"/>
                </a:solidFill>
              </a:rPr>
              <a:t>+30 225 1040 665</a:t>
            </a:r>
            <a:r>
              <a:rPr b="1" lang="en-GB" sz="1200">
                <a:solidFill>
                  <a:srgbClr val="FFFFFF"/>
                </a:solidFill>
              </a:rPr>
              <a:t> : مستقیم</a:t>
            </a:r>
            <a:endParaRPr b="1" sz="1200">
              <a:solidFill>
                <a:srgbClr val="FFFFFF"/>
              </a:solidFill>
            </a:endParaRPr>
          </a:p>
          <a:p>
            <a:pPr indent="0" lvl="0" marL="0" rtl="0" algn="r">
              <a:lnSpc>
                <a:spcPct val="115000"/>
              </a:lnSpc>
              <a:spcBef>
                <a:spcPts val="0"/>
              </a:spcBef>
              <a:spcAft>
                <a:spcPts val="0"/>
              </a:spcAft>
              <a:buClr>
                <a:srgbClr val="000000"/>
              </a:buClr>
              <a:buSzPts val="1100"/>
              <a:buFont typeface="Arial"/>
              <a:buNone/>
            </a:pPr>
            <a:r>
              <a:rPr b="1" lang="en-GB" sz="1200">
                <a:solidFill>
                  <a:srgbClr val="FFFFFF"/>
                </a:solidFill>
              </a:rPr>
              <a:t> </a:t>
            </a:r>
            <a:r>
              <a:rPr lang="en-GB" sz="1200">
                <a:solidFill>
                  <a:srgbClr val="FFFFFF"/>
                </a:solidFill>
              </a:rPr>
              <a:t>info@legalcentrelesvos.org</a:t>
            </a:r>
            <a:r>
              <a:rPr b="1" lang="en-GB" sz="1200">
                <a:solidFill>
                  <a:srgbClr val="FFFFFF"/>
                </a:solidFill>
              </a:rPr>
              <a:t> : ایمیل</a:t>
            </a:r>
            <a:endParaRPr b="1" sz="1200">
              <a:solidFill>
                <a:srgbClr val="FFFFFF"/>
              </a:solidFill>
            </a:endParaRPr>
          </a:p>
          <a:p>
            <a:pPr indent="0" lvl="0" marL="0" rtl="0" algn="r">
              <a:lnSpc>
                <a:spcPct val="115000"/>
              </a:lnSpc>
              <a:spcBef>
                <a:spcPts val="0"/>
              </a:spcBef>
              <a:spcAft>
                <a:spcPts val="0"/>
              </a:spcAft>
              <a:buNone/>
            </a:pPr>
            <a:r>
              <a:rPr lang="en-GB" sz="1200">
                <a:solidFill>
                  <a:srgbClr val="FFFFFF"/>
                </a:solidFill>
              </a:rPr>
              <a:t>www.facebook.com/LesvosLegal</a:t>
            </a:r>
            <a:r>
              <a:rPr b="1" lang="en-GB" sz="1200">
                <a:solidFill>
                  <a:srgbClr val="FFFFFF"/>
                </a:solidFill>
              </a:rPr>
              <a:t> : فيسبوک</a:t>
            </a:r>
            <a:endParaRPr b="1" sz="1200">
              <a:solidFill>
                <a:srgbClr val="FFFFFF"/>
              </a:solidFill>
            </a:endParaRPr>
          </a:p>
          <a:p>
            <a:pPr indent="0" lvl="0" marL="0" rtl="0" algn="r">
              <a:lnSpc>
                <a:spcPct val="115000"/>
              </a:lnSpc>
              <a:spcBef>
                <a:spcPts val="0"/>
              </a:spcBef>
              <a:spcAft>
                <a:spcPts val="0"/>
              </a:spcAft>
              <a:buNone/>
            </a:pPr>
            <a:r>
              <a:rPr lang="en-GB" sz="1200">
                <a:solidFill>
                  <a:srgbClr val="FFFFFF"/>
                </a:solidFill>
              </a:rPr>
              <a:t>Sapfous 2, Mytilene 81100</a:t>
            </a:r>
            <a:r>
              <a:rPr b="1" lang="en-GB" sz="1200">
                <a:solidFill>
                  <a:srgbClr val="FFFFFF"/>
                </a:solidFill>
              </a:rPr>
              <a:t> : آدرس</a:t>
            </a:r>
            <a:endParaRPr b="1" sz="1200">
              <a:solidFill>
                <a:srgbClr val="FFFFFF"/>
              </a:solidFill>
            </a:endParaRPr>
          </a:p>
          <a:p>
            <a:pPr indent="0" lvl="0" marL="0" rtl="0" algn="r">
              <a:lnSpc>
                <a:spcPct val="115000"/>
              </a:lnSpc>
              <a:spcBef>
                <a:spcPts val="0"/>
              </a:spcBef>
              <a:spcAft>
                <a:spcPts val="0"/>
              </a:spcAft>
              <a:buClr>
                <a:srgbClr val="000000"/>
              </a:buClr>
              <a:buSzPts val="1100"/>
              <a:buFont typeface="Arial"/>
              <a:buNone/>
            </a:pPr>
            <a:r>
              <a:rPr b="1" lang="en-GB" sz="1200">
                <a:solidFill>
                  <a:srgbClr val="FFFFFF"/>
                </a:solidFill>
              </a:rPr>
              <a:t>ساعات کاری: </a:t>
            </a:r>
            <a:r>
              <a:rPr lang="en-GB" sz="1200">
                <a:solidFill>
                  <a:srgbClr val="FFFFFF"/>
                </a:solidFill>
              </a:rPr>
              <a:t>دوشنبه تا جمعه ساعت 10 صبح تا 2 بعدازظهر</a:t>
            </a:r>
            <a:endParaRPr b="1" sz="1200">
              <a:solidFill>
                <a:srgbClr val="FFFFFF"/>
              </a:solidFill>
            </a:endParaRPr>
          </a:p>
          <a:p>
            <a:pPr indent="0" lvl="0" marL="0" marR="0" rtl="0" algn="l">
              <a:lnSpc>
                <a:spcPct val="115000"/>
              </a:lnSpc>
              <a:spcBef>
                <a:spcPts val="1200"/>
              </a:spcBef>
              <a:spcAft>
                <a:spcPts val="1200"/>
              </a:spcAft>
              <a:buClr>
                <a:schemeClr val="dk1"/>
              </a:buClr>
              <a:buSzPts val="1100"/>
              <a:buFont typeface="Arial"/>
              <a:buNone/>
            </a:pPr>
            <a:r>
              <a:t/>
            </a:r>
            <a:endParaRPr b="1" sz="1100">
              <a:solidFill>
                <a:schemeClr val="lt1"/>
              </a:solidFill>
            </a:endParaRPr>
          </a:p>
        </p:txBody>
      </p:sp>
      <p:pic>
        <p:nvPicPr>
          <p:cNvPr id="55" name="Google Shape;55;p13"/>
          <p:cNvPicPr preferRelativeResize="0"/>
          <p:nvPr/>
        </p:nvPicPr>
        <p:blipFill rotWithShape="1">
          <a:blip r:embed="rId3">
            <a:alphaModFix/>
          </a:blip>
          <a:srcRect b="0" l="0" r="0" t="0"/>
          <a:stretch/>
        </p:blipFill>
        <p:spPr>
          <a:xfrm>
            <a:off x="1048225" y="2385702"/>
            <a:ext cx="2308875" cy="1223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2"/>
          <p:cNvSpPr txBox="1"/>
          <p:nvPr/>
        </p:nvSpPr>
        <p:spPr>
          <a:xfrm>
            <a:off x="395250" y="1242750"/>
            <a:ext cx="3193800" cy="2842500"/>
          </a:xfrm>
          <a:prstGeom prst="rect">
            <a:avLst/>
          </a:prstGeom>
          <a:noFill/>
          <a:ln>
            <a:noFill/>
          </a:ln>
        </p:spPr>
        <p:txBody>
          <a:bodyPr anchorCtr="0" anchor="t" bIns="91425" lIns="91425" spcFirstLastPara="1" rIns="91425" wrap="square" tIns="91425">
            <a:spAutoFit/>
          </a:bodyPr>
          <a:lstStyle/>
          <a:p>
            <a:pPr indent="-304800" lvl="0" marL="457200" rtl="1" algn="r">
              <a:lnSpc>
                <a:spcPct val="150000"/>
              </a:lnSpc>
              <a:spcBef>
                <a:spcPts val="0"/>
              </a:spcBef>
              <a:spcAft>
                <a:spcPts val="0"/>
              </a:spcAft>
              <a:buClr>
                <a:srgbClr val="454545"/>
              </a:buClr>
              <a:buSzPts val="1200"/>
              <a:buFont typeface="Montserrat"/>
              <a:buChar char="●"/>
            </a:pPr>
            <a:r>
              <a:rPr lang="en-GB" sz="1200">
                <a:solidFill>
                  <a:srgbClr val="454545"/>
                </a:solidFill>
              </a:rPr>
              <a:t>اگر درمورد تقاضای پناهندگی خود ردی دریافت کردید ،</a:t>
            </a:r>
            <a:r>
              <a:rPr b="1" lang="en-GB" sz="1200">
                <a:solidFill>
                  <a:srgbClr val="454545"/>
                </a:solidFill>
              </a:rPr>
              <a:t> می توانید این تصمیم را به چالش بکشید یا تجدیدنظر کنید ، به این معنی که درخواست می کنید پرونده شما دوباره مورد بررسی قرار گیر</a:t>
            </a:r>
            <a:r>
              <a:rPr lang="en-GB" sz="1200">
                <a:solidFill>
                  <a:srgbClr val="454545"/>
                </a:solidFill>
              </a:rPr>
              <a:t>د. </a:t>
            </a:r>
            <a:endParaRPr sz="1200">
              <a:solidFill>
                <a:srgbClr val="454545"/>
              </a:solidFill>
            </a:endParaRPr>
          </a:p>
          <a:p>
            <a:pPr indent="-304800" lvl="0" marL="457200" rtl="1" algn="r">
              <a:lnSpc>
                <a:spcPct val="150000"/>
              </a:lnSpc>
              <a:spcBef>
                <a:spcPts val="1000"/>
              </a:spcBef>
              <a:spcAft>
                <a:spcPts val="0"/>
              </a:spcAft>
              <a:buClr>
                <a:srgbClr val="454545"/>
              </a:buClr>
              <a:buSzPts val="1200"/>
              <a:buFont typeface="Montserrat"/>
              <a:buChar char="●"/>
            </a:pPr>
            <a:r>
              <a:rPr lang="en-GB" sz="1200">
                <a:solidFill>
                  <a:srgbClr val="454545"/>
                </a:solidFill>
              </a:rPr>
              <a:t>برای انجام این کار ،</a:t>
            </a:r>
            <a:r>
              <a:rPr b="1" lang="en-GB" sz="1200">
                <a:solidFill>
                  <a:srgbClr val="454545"/>
                </a:solidFill>
              </a:rPr>
              <a:t> بستگی دارد به جایی که در مراحل پناهندگی قرار دارید</a:t>
            </a:r>
            <a:r>
              <a:rPr lang="en-GB" sz="1200">
                <a:solidFill>
                  <a:srgbClr val="454545"/>
                </a:solidFill>
              </a:rPr>
              <a:t> ، روش های ادامه ی مختلفی در دسترس شما قرار دارد.</a:t>
            </a:r>
            <a:endParaRPr sz="1200">
              <a:solidFill>
                <a:srgbClr val="454545"/>
              </a:solidFill>
            </a:endParaRPr>
          </a:p>
          <a:p>
            <a:pPr indent="-304800" lvl="0" marL="457200" rtl="1" algn="r">
              <a:lnSpc>
                <a:spcPct val="150000"/>
              </a:lnSpc>
              <a:spcBef>
                <a:spcPts val="1000"/>
              </a:spcBef>
              <a:spcAft>
                <a:spcPts val="0"/>
              </a:spcAft>
              <a:buClr>
                <a:srgbClr val="454545"/>
              </a:buClr>
              <a:buSzPts val="1200"/>
              <a:buFont typeface="Montserrat"/>
              <a:buChar char="●"/>
            </a:pPr>
            <a:r>
              <a:rPr b="1" lang="en-GB" sz="1200">
                <a:solidFill>
                  <a:srgbClr val="454545"/>
                </a:solidFill>
              </a:rPr>
              <a:t>مهلت</a:t>
            </a:r>
            <a:r>
              <a:rPr lang="en-GB" sz="1200">
                <a:solidFill>
                  <a:srgbClr val="454545"/>
                </a:solidFill>
              </a:rPr>
              <a:t> انجام این کار معمولاً </a:t>
            </a:r>
            <a:r>
              <a:rPr b="1" lang="en-GB" sz="1200">
                <a:solidFill>
                  <a:srgbClr val="454545"/>
                </a:solidFill>
              </a:rPr>
              <a:t>در پایان هر تصمیمی به زبان انگلیسی نوشته می شود.</a:t>
            </a:r>
            <a:endParaRPr sz="1200">
              <a:solidFill>
                <a:schemeClr val="dk1"/>
              </a:solidFill>
            </a:endParaRPr>
          </a:p>
        </p:txBody>
      </p:sp>
      <p:sp>
        <p:nvSpPr>
          <p:cNvPr id="107" name="Google Shape;107;p22"/>
          <p:cNvSpPr txBox="1"/>
          <p:nvPr>
            <p:ph idx="12" type="sldNum"/>
          </p:nvPr>
        </p:nvSpPr>
        <p:spPr>
          <a:xfrm>
            <a:off x="71629" y="4814700"/>
            <a:ext cx="387000" cy="407700"/>
          </a:xfrm>
          <a:prstGeom prst="rect">
            <a:avLst/>
          </a:prstGeom>
          <a:noFill/>
          <a:ln>
            <a:noFill/>
          </a:ln>
        </p:spPr>
        <p:txBody>
          <a:bodyPr anchorCtr="0" anchor="ctr" bIns="91425" lIns="91425" spcFirstLastPara="1" rIns="91425" wrap="square" tIns="91425">
            <a:normAutofit/>
          </a:bodyPr>
          <a:lstStyle/>
          <a:p>
            <a:pPr indent="0" lvl="0" marL="0" rtl="0" algn="l">
              <a:spcBef>
                <a:spcPts val="0"/>
              </a:spcBef>
              <a:spcAft>
                <a:spcPts val="0"/>
              </a:spcAft>
              <a:buClr>
                <a:schemeClr val="dk1"/>
              </a:buClr>
              <a:buSzPts val="800"/>
              <a:buFont typeface="Arial"/>
              <a:buNone/>
            </a:pPr>
            <a:r>
              <a:rPr lang="en-GB" sz="1200">
                <a:solidFill>
                  <a:schemeClr val="dk1"/>
                </a:solidFill>
              </a:rPr>
              <a:t>۳</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3"/>
          <p:cNvSpPr txBox="1"/>
          <p:nvPr/>
        </p:nvSpPr>
        <p:spPr>
          <a:xfrm>
            <a:off x="321275" y="1147625"/>
            <a:ext cx="3138900" cy="3032400"/>
          </a:xfrm>
          <a:prstGeom prst="rect">
            <a:avLst/>
          </a:prstGeom>
          <a:noFill/>
          <a:ln>
            <a:noFill/>
          </a:ln>
        </p:spPr>
        <p:txBody>
          <a:bodyPr anchorCtr="0" anchor="t" bIns="91425" lIns="91425" spcFirstLastPara="1" rIns="91425" wrap="square" tIns="91425">
            <a:spAutoFit/>
          </a:bodyPr>
          <a:lstStyle/>
          <a:p>
            <a:pPr indent="0" lvl="0" marL="0" rtl="1" algn="just">
              <a:lnSpc>
                <a:spcPct val="115000"/>
              </a:lnSpc>
              <a:spcBef>
                <a:spcPts val="1200"/>
              </a:spcBef>
              <a:spcAft>
                <a:spcPts val="0"/>
              </a:spcAft>
              <a:buClr>
                <a:schemeClr val="dk1"/>
              </a:buClr>
              <a:buSzPts val="1100"/>
              <a:buFont typeface="Arial"/>
              <a:buNone/>
            </a:pPr>
            <a:r>
              <a:rPr b="1" lang="en-GB">
                <a:solidFill>
                  <a:schemeClr val="dk1"/>
                </a:solidFill>
              </a:rPr>
              <a:t>این برگه شامل اطلاعات عمومی درباره ی </a:t>
            </a:r>
            <a:r>
              <a:rPr b="1" lang="en-GB">
                <a:solidFill>
                  <a:srgbClr val="FF0000"/>
                </a:solidFill>
              </a:rPr>
              <a:t>حقوق شما پس از دریافت </a:t>
            </a:r>
            <a:r>
              <a:rPr b="1" lang="en-GB">
                <a:solidFill>
                  <a:srgbClr val="FF0000"/>
                </a:solidFill>
                <a:latin typeface="Montserrat"/>
                <a:ea typeface="Montserrat"/>
                <a:cs typeface="Montserrat"/>
                <a:sym typeface="Montserrat"/>
              </a:rPr>
              <a:t>ردی</a:t>
            </a:r>
            <a:r>
              <a:rPr b="1" lang="en-GB">
                <a:solidFill>
                  <a:schemeClr val="dk1"/>
                </a:solidFill>
              </a:rPr>
              <a:t> در روند پناهندگی که تحت رویه مرزی در لسبوس، یونان اجرا شده است.</a:t>
            </a:r>
            <a:endParaRPr b="1">
              <a:solidFill>
                <a:schemeClr val="dk1"/>
              </a:solidFill>
            </a:endParaRPr>
          </a:p>
          <a:p>
            <a:pPr indent="0" lvl="0" marL="0" rtl="1" algn="r">
              <a:lnSpc>
                <a:spcPct val="115000"/>
              </a:lnSpc>
              <a:spcBef>
                <a:spcPts val="0"/>
              </a:spcBef>
              <a:spcAft>
                <a:spcPts val="0"/>
              </a:spcAft>
              <a:buClr>
                <a:schemeClr val="dk1"/>
              </a:buClr>
              <a:buSzPts val="1100"/>
              <a:buFont typeface="Arial"/>
              <a:buNone/>
            </a:pPr>
            <a:r>
              <a:t/>
            </a:r>
            <a:endParaRPr b="1">
              <a:solidFill>
                <a:schemeClr val="dk1"/>
              </a:solidFill>
            </a:endParaRPr>
          </a:p>
          <a:p>
            <a:pPr indent="0" lvl="0" marL="0" rtl="1" algn="r">
              <a:lnSpc>
                <a:spcPct val="115000"/>
              </a:lnSpc>
              <a:spcBef>
                <a:spcPts val="0"/>
              </a:spcBef>
              <a:spcAft>
                <a:spcPts val="0"/>
              </a:spcAft>
              <a:buClr>
                <a:schemeClr val="dk1"/>
              </a:buClr>
              <a:buSzPts val="1100"/>
              <a:buFont typeface="Arial"/>
              <a:buNone/>
            </a:pPr>
            <a:r>
              <a:rPr b="1" lang="en-GB">
                <a:solidFill>
                  <a:schemeClr val="dk1"/>
                </a:solidFill>
              </a:rPr>
              <a:t>این بر اساس مقررات قانون یونان است و از ۱</a:t>
            </a:r>
            <a:r>
              <a:rPr b="1" lang="en-GB">
                <a:solidFill>
                  <a:schemeClr val="dk1"/>
                </a:solidFill>
              </a:rPr>
              <a:t> جولای۲۰۲۱ </a:t>
            </a:r>
            <a:r>
              <a:rPr b="1" lang="en-GB">
                <a:solidFill>
                  <a:schemeClr val="dk1"/>
                </a:solidFill>
              </a:rPr>
              <a:t>دقیق است.</a:t>
            </a:r>
            <a:endParaRPr b="1">
              <a:solidFill>
                <a:schemeClr val="dk1"/>
              </a:solidFill>
            </a:endParaRPr>
          </a:p>
          <a:p>
            <a:pPr indent="0" lvl="0" marL="0" rtl="1" algn="just">
              <a:lnSpc>
                <a:spcPct val="115000"/>
              </a:lnSpc>
              <a:spcBef>
                <a:spcPts val="1200"/>
              </a:spcBef>
              <a:spcAft>
                <a:spcPts val="1200"/>
              </a:spcAft>
              <a:buClr>
                <a:schemeClr val="dk1"/>
              </a:buClr>
              <a:buSzPts val="1100"/>
              <a:buFont typeface="Arial"/>
              <a:buNone/>
            </a:pPr>
            <a:r>
              <a:rPr b="1" lang="en-GB">
                <a:solidFill>
                  <a:schemeClr val="dk1"/>
                </a:solidFill>
              </a:rPr>
              <a:t>این موارد جامع نیستند و ممکن است تغییر کنند و </a:t>
            </a:r>
            <a:r>
              <a:rPr b="1" lang="en-GB">
                <a:solidFill>
                  <a:srgbClr val="FF0000"/>
                </a:solidFill>
              </a:rPr>
              <a:t>در هر صورت توصیه میشود در خصوص پرونده خود با یک وکیل یونانی متخصص در امور پناهندگان یا سازمان های مردم نهاد حقوقی مشورت کنید.</a:t>
            </a:r>
            <a:endParaRPr b="1">
              <a:solidFill>
                <a:schemeClr val="dk1"/>
              </a:solidFill>
            </a:endParaRPr>
          </a:p>
        </p:txBody>
      </p:sp>
      <p:sp>
        <p:nvSpPr>
          <p:cNvPr id="113" name="Google Shape;113;p23"/>
          <p:cNvSpPr txBox="1"/>
          <p:nvPr>
            <p:ph idx="12" type="sldNum"/>
          </p:nvPr>
        </p:nvSpPr>
        <p:spPr>
          <a:xfrm>
            <a:off x="93754" y="4830500"/>
            <a:ext cx="380400" cy="407700"/>
          </a:xfrm>
          <a:prstGeom prst="rect">
            <a:avLst/>
          </a:prstGeom>
          <a:noFill/>
          <a:ln>
            <a:noFill/>
          </a:ln>
        </p:spPr>
        <p:txBody>
          <a:bodyPr anchorCtr="0" anchor="ctr" bIns="91425" lIns="91425" spcFirstLastPara="1" rIns="91425" wrap="square" tIns="91425">
            <a:normAutofit fontScale="70000" lnSpcReduction="20000"/>
          </a:bodyPr>
          <a:lstStyle/>
          <a:p>
            <a:pPr indent="0" lvl="0" marL="0" rtl="0" algn="l">
              <a:spcBef>
                <a:spcPts val="0"/>
              </a:spcBef>
              <a:spcAft>
                <a:spcPts val="0"/>
              </a:spcAft>
              <a:buClr>
                <a:schemeClr val="dk1"/>
              </a:buClr>
              <a:buSzPct val="49971"/>
              <a:buFont typeface="Arial"/>
              <a:buNone/>
            </a:pPr>
            <a:r>
              <a:rPr lang="en-GB" sz="1600">
                <a:solidFill>
                  <a:schemeClr val="dk1"/>
                </a:solidFill>
              </a:rPr>
              <a:t>۲</a:t>
            </a:r>
            <a:endParaRPr b="1" sz="1600"/>
          </a:p>
          <a:p>
            <a:pPr indent="0" lvl="0" marL="0" rtl="0" algn="r">
              <a:lnSpc>
                <a:spcPct val="100000"/>
              </a:lnSpc>
              <a:spcBef>
                <a:spcPts val="0"/>
              </a:spcBef>
              <a:spcAft>
                <a:spcPts val="0"/>
              </a:spcAft>
              <a:buSzPct val="100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99999"/>
        </a:solidFill>
      </p:bgPr>
    </p:bg>
    <p:spTree>
      <p:nvGrpSpPr>
        <p:cNvPr id="117" name="Shape 117"/>
        <p:cNvGrpSpPr/>
        <p:nvPr/>
      </p:nvGrpSpPr>
      <p:grpSpPr>
        <a:xfrm>
          <a:off x="0" y="0"/>
          <a:ext cx="0" cy="0"/>
          <a:chOff x="0" y="0"/>
          <a:chExt cx="0" cy="0"/>
        </a:xfrm>
      </p:grpSpPr>
      <p:sp>
        <p:nvSpPr>
          <p:cNvPr id="118" name="Google Shape;118;p24"/>
          <p:cNvSpPr/>
          <p:nvPr/>
        </p:nvSpPr>
        <p:spPr>
          <a:xfrm>
            <a:off x="470975" y="2194750"/>
            <a:ext cx="2866500" cy="4143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24"/>
          <p:cNvSpPr txBox="1"/>
          <p:nvPr/>
        </p:nvSpPr>
        <p:spPr>
          <a:xfrm>
            <a:off x="303125" y="2126800"/>
            <a:ext cx="3202200" cy="906600"/>
          </a:xfrm>
          <a:prstGeom prst="rect">
            <a:avLst/>
          </a:prstGeom>
          <a:noFill/>
          <a:ln>
            <a:noFill/>
          </a:ln>
        </p:spPr>
        <p:txBody>
          <a:bodyPr anchorCtr="0" anchor="t" bIns="0" lIns="91425" spcFirstLastPara="1" rIns="91425" wrap="square" tIns="90000">
            <a:spAutoFit/>
          </a:bodyPr>
          <a:lstStyle/>
          <a:p>
            <a:pPr indent="0" lvl="0" marL="0" rtl="1" algn="ctr">
              <a:lnSpc>
                <a:spcPct val="115000"/>
              </a:lnSpc>
              <a:spcBef>
                <a:spcPts val="0"/>
              </a:spcBef>
              <a:spcAft>
                <a:spcPts val="0"/>
              </a:spcAft>
              <a:buClr>
                <a:srgbClr val="000000"/>
              </a:buClr>
              <a:buSzPts val="1100"/>
              <a:buFont typeface="Arial"/>
              <a:buNone/>
            </a:pPr>
            <a:r>
              <a:rPr b="1" lang="en-GB" sz="2000" cap="small">
                <a:solidFill>
                  <a:srgbClr val="999999"/>
                </a:solidFill>
                <a:latin typeface="Verdana"/>
                <a:ea typeface="Verdana"/>
                <a:cs typeface="Verdana"/>
                <a:sym typeface="Verdana"/>
              </a:rPr>
              <a:t>حقوق خود را بدانید</a:t>
            </a:r>
            <a:endParaRPr b="1" sz="2000" cap="small">
              <a:solidFill>
                <a:srgbClr val="999999"/>
              </a:solidFill>
              <a:latin typeface="Verdana"/>
              <a:ea typeface="Verdana"/>
              <a:cs typeface="Verdana"/>
              <a:sym typeface="Verdana"/>
            </a:endParaRPr>
          </a:p>
          <a:p>
            <a:pPr indent="0" lvl="0" marL="0" marR="35999" rtl="0" algn="ctr">
              <a:spcBef>
                <a:spcPts val="0"/>
              </a:spcBef>
              <a:spcAft>
                <a:spcPts val="0"/>
              </a:spcAft>
              <a:buClr>
                <a:srgbClr val="000000"/>
              </a:buClr>
              <a:buSzPts val="1500"/>
              <a:buFont typeface="Arial"/>
              <a:buNone/>
            </a:pPr>
            <a:r>
              <a:t/>
            </a:r>
            <a:endParaRPr b="1" sz="1500" cap="small">
              <a:solidFill>
                <a:srgbClr val="434343"/>
              </a:solidFill>
              <a:latin typeface="Verdana"/>
              <a:ea typeface="Verdana"/>
              <a:cs typeface="Verdana"/>
              <a:sym typeface="Verdana"/>
            </a:endParaRPr>
          </a:p>
          <a:p>
            <a:pPr indent="0" lvl="0" marL="0" marR="35999" rtl="0" algn="ctr">
              <a:lnSpc>
                <a:spcPct val="100000"/>
              </a:lnSpc>
              <a:spcBef>
                <a:spcPts val="0"/>
              </a:spcBef>
              <a:spcAft>
                <a:spcPts val="0"/>
              </a:spcAft>
              <a:buClr>
                <a:srgbClr val="000000"/>
              </a:buClr>
              <a:buSzPts val="1500"/>
              <a:buFont typeface="Arial"/>
              <a:buNone/>
            </a:pPr>
            <a:r>
              <a:t/>
            </a:r>
            <a:endParaRPr b="1" sz="1500" cap="small">
              <a:solidFill>
                <a:srgbClr val="434343"/>
              </a:solidFill>
              <a:latin typeface="Verdana"/>
              <a:ea typeface="Verdana"/>
              <a:cs typeface="Verdana"/>
              <a:sym typeface="Verdana"/>
            </a:endParaRPr>
          </a:p>
        </p:txBody>
      </p:sp>
      <p:sp>
        <p:nvSpPr>
          <p:cNvPr id="120" name="Google Shape;120;p24"/>
          <p:cNvSpPr txBox="1"/>
          <p:nvPr/>
        </p:nvSpPr>
        <p:spPr>
          <a:xfrm>
            <a:off x="371700" y="2632350"/>
            <a:ext cx="3036600" cy="648000"/>
          </a:xfrm>
          <a:prstGeom prst="rect">
            <a:avLst/>
          </a:prstGeom>
          <a:noFill/>
          <a:ln>
            <a:noFill/>
          </a:ln>
        </p:spPr>
        <p:txBody>
          <a:bodyPr anchorCtr="0" anchor="t" bIns="91425" lIns="91425" spcFirstLastPara="1" rIns="91425" wrap="square" tIns="91425">
            <a:spAutoFit/>
          </a:bodyPr>
          <a:lstStyle/>
          <a:p>
            <a:pPr indent="0" lvl="0" marL="0" rtl="1" algn="ctr">
              <a:lnSpc>
                <a:spcPct val="115000"/>
              </a:lnSpc>
              <a:spcBef>
                <a:spcPts val="0"/>
              </a:spcBef>
              <a:spcAft>
                <a:spcPts val="0"/>
              </a:spcAft>
              <a:buClr>
                <a:schemeClr val="dk1"/>
              </a:buClr>
              <a:buSzPts val="1100"/>
              <a:buFont typeface="Arial"/>
              <a:buNone/>
            </a:pPr>
            <a:r>
              <a:rPr b="1" lang="en-GB" cap="small">
                <a:solidFill>
                  <a:schemeClr val="lt1"/>
                </a:solidFill>
                <a:latin typeface="Verdana"/>
                <a:ea typeface="Verdana"/>
                <a:cs typeface="Verdana"/>
                <a:sym typeface="Verdana"/>
              </a:rPr>
              <a:t>پس از دریافت تصمیم منفی </a:t>
            </a:r>
            <a:r>
              <a:rPr b="1" lang="en-GB">
                <a:solidFill>
                  <a:schemeClr val="lt1"/>
                </a:solidFill>
                <a:latin typeface="Montserrat"/>
                <a:ea typeface="Montserrat"/>
                <a:cs typeface="Montserrat"/>
                <a:sym typeface="Montserrat"/>
              </a:rPr>
              <a:t>(ردی)</a:t>
            </a:r>
            <a:endParaRPr b="1" cap="small">
              <a:solidFill>
                <a:schemeClr val="lt1"/>
              </a:solidFill>
              <a:latin typeface="Verdana"/>
              <a:ea typeface="Verdana"/>
              <a:cs typeface="Verdana"/>
              <a:sym typeface="Verdana"/>
            </a:endParaRPr>
          </a:p>
          <a:p>
            <a:pPr indent="0" lvl="0" marL="0" marR="35999" rtl="0" algn="ctr">
              <a:lnSpc>
                <a:spcPct val="100000"/>
              </a:lnSpc>
              <a:spcBef>
                <a:spcPts val="0"/>
              </a:spcBef>
              <a:spcAft>
                <a:spcPts val="0"/>
              </a:spcAft>
              <a:buClr>
                <a:schemeClr val="dk1"/>
              </a:buClr>
              <a:buSzPts val="1100"/>
              <a:buFont typeface="Arial"/>
              <a:buNone/>
            </a:pPr>
            <a:r>
              <a:t/>
            </a:r>
            <a:endParaRPr b="1" cap="small">
              <a:solidFill>
                <a:schemeClr val="lt1"/>
              </a:solidFill>
              <a:latin typeface="Verdana"/>
              <a:ea typeface="Verdana"/>
              <a:cs typeface="Verdana"/>
              <a:sym typeface="Verdana"/>
            </a:endParaRPr>
          </a:p>
        </p:txBody>
      </p:sp>
      <p:sp>
        <p:nvSpPr>
          <p:cNvPr id="121" name="Google Shape;121;p24"/>
          <p:cNvSpPr txBox="1"/>
          <p:nvPr/>
        </p:nvSpPr>
        <p:spPr>
          <a:xfrm>
            <a:off x="389950" y="175525"/>
            <a:ext cx="3000000" cy="261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500"/>
              <a:buFont typeface="Arial"/>
              <a:buNone/>
            </a:pPr>
            <a:r>
              <a:rPr b="1" lang="en-GB" sz="500">
                <a:solidFill>
                  <a:schemeClr val="lt1"/>
                </a:solidFill>
                <a:latin typeface="Verdana"/>
                <a:ea typeface="Verdana"/>
                <a:cs typeface="Verdana"/>
                <a:sym typeface="Verdana"/>
              </a:rPr>
              <a:t>FARSI</a:t>
            </a:r>
            <a:endParaRPr b="0" i="0" sz="1400" u="none" cap="none" strike="noStrike">
              <a:solidFill>
                <a:srgbClr val="000000"/>
              </a:solidFill>
              <a:latin typeface="Arial"/>
              <a:ea typeface="Arial"/>
              <a:cs typeface="Arial"/>
              <a:sym typeface="Arial"/>
            </a:endParaRPr>
          </a:p>
        </p:txBody>
      </p:sp>
      <p:pic>
        <p:nvPicPr>
          <p:cNvPr id="122" name="Google Shape;122;p24"/>
          <p:cNvPicPr preferRelativeResize="0"/>
          <p:nvPr/>
        </p:nvPicPr>
        <p:blipFill rotWithShape="1">
          <a:blip r:embed="rId3">
            <a:alphaModFix/>
          </a:blip>
          <a:srcRect b="0" l="0" r="0" t="0"/>
          <a:stretch/>
        </p:blipFill>
        <p:spPr>
          <a:xfrm>
            <a:off x="1246207" y="4366675"/>
            <a:ext cx="1287526" cy="724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292050" y="654150"/>
            <a:ext cx="3195900" cy="4019700"/>
          </a:xfrm>
          <a:prstGeom prst="rect">
            <a:avLst/>
          </a:prstGeom>
          <a:noFill/>
          <a:ln>
            <a:noFill/>
          </a:ln>
        </p:spPr>
        <p:txBody>
          <a:bodyPr anchorCtr="0" anchor="b" bIns="91425" lIns="91425" spcFirstLastPara="1" rIns="450000" wrap="square" tIns="91425">
            <a:noAutofit/>
          </a:bodyPr>
          <a:lstStyle/>
          <a:p>
            <a:pPr indent="-256199" lvl="0" marL="0" rtl="1" algn="r">
              <a:lnSpc>
                <a:spcPct val="150000"/>
              </a:lnSpc>
              <a:spcBef>
                <a:spcPts val="0"/>
              </a:spcBef>
              <a:spcAft>
                <a:spcPts val="0"/>
              </a:spcAft>
              <a:buSzPts val="1200"/>
              <a:buChar char="❖"/>
            </a:pPr>
            <a:r>
              <a:rPr lang="en-GB" sz="1200">
                <a:solidFill>
                  <a:srgbClr val="454545"/>
                </a:solidFill>
              </a:rPr>
              <a:t>اداره پناهندگی یونان ابتدا بررسی می کند که آیا درخواست شما "</a:t>
            </a:r>
            <a:r>
              <a:rPr b="1" lang="en-GB" sz="1200">
                <a:solidFill>
                  <a:srgbClr val="454545"/>
                </a:solidFill>
              </a:rPr>
              <a:t>قابل قبول</a:t>
            </a:r>
            <a:r>
              <a:rPr lang="en-GB" sz="1200">
                <a:solidFill>
                  <a:srgbClr val="454545"/>
                </a:solidFill>
              </a:rPr>
              <a:t>" است یا خیر (این بدان معنی است که آیا شما در واقع توانسته اید شواهد قابل توجه جدیدی برای ارزیابی مجدد پرونده خود ارائه دهید یا خیر).</a:t>
            </a:r>
            <a:endParaRPr sz="1200">
              <a:solidFill>
                <a:srgbClr val="454545"/>
              </a:solidFill>
            </a:endParaRPr>
          </a:p>
          <a:p>
            <a:pPr indent="-166199" lvl="1" marL="179999" rtl="1" algn="r">
              <a:lnSpc>
                <a:spcPct val="150000"/>
              </a:lnSpc>
              <a:spcBef>
                <a:spcPts val="1000"/>
              </a:spcBef>
              <a:spcAft>
                <a:spcPts val="0"/>
              </a:spcAft>
              <a:buClr>
                <a:srgbClr val="454545"/>
              </a:buClr>
              <a:buSzPts val="1200"/>
              <a:buChar char="➢"/>
            </a:pPr>
            <a:r>
              <a:rPr lang="en-GB" sz="1200">
                <a:solidFill>
                  <a:srgbClr val="454545"/>
                </a:solidFill>
              </a:rPr>
              <a:t> در اینصورت </a:t>
            </a:r>
            <a:r>
              <a:rPr b="1" lang="en-GB" sz="1200">
                <a:solidFill>
                  <a:srgbClr val="454545"/>
                </a:solidFill>
              </a:rPr>
              <a:t>مصاحبه ای برای ارزیابی درخواست شما و شواهد ارائه شده خواهید داشت.</a:t>
            </a:r>
            <a:endParaRPr b="1" sz="1200">
              <a:solidFill>
                <a:srgbClr val="454545"/>
              </a:solidFill>
            </a:endParaRPr>
          </a:p>
          <a:p>
            <a:pPr indent="-256199" lvl="1" marL="269999" rtl="1" algn="r">
              <a:lnSpc>
                <a:spcPct val="150000"/>
              </a:lnSpc>
              <a:spcBef>
                <a:spcPts val="0"/>
              </a:spcBef>
              <a:spcAft>
                <a:spcPts val="0"/>
              </a:spcAft>
              <a:buClr>
                <a:srgbClr val="454545"/>
              </a:buClr>
              <a:buSzPts val="1200"/>
              <a:buChar char="➢"/>
            </a:pPr>
            <a:r>
              <a:rPr lang="en-GB" sz="1200">
                <a:solidFill>
                  <a:srgbClr val="454545"/>
                </a:solidFill>
              </a:rPr>
              <a:t>اگر سرویس پناهندگی یونان تقاضای شما را غیرقابل قبول دانست یا درخواست بعدی شما را رد کرد ، می توانید بر این تصمیم هم تقاضای تجدید نظر کنید (برای این امر می توانید دفترچه اطلاعات مرتبط با "</a:t>
            </a:r>
            <a:r>
              <a:rPr b="1" lang="en-GB" sz="1200">
                <a:solidFill>
                  <a:srgbClr val="454545"/>
                </a:solidFill>
              </a:rPr>
              <a:t>اگر اولین ر</a:t>
            </a:r>
            <a:r>
              <a:rPr b="1" lang="en-GB" sz="1200">
                <a:solidFill>
                  <a:srgbClr val="454545"/>
                </a:solidFill>
              </a:rPr>
              <a:t>د</a:t>
            </a:r>
            <a:r>
              <a:rPr b="1" lang="en-GB" sz="1200">
                <a:solidFill>
                  <a:srgbClr val="454545"/>
                </a:solidFill>
              </a:rPr>
              <a:t>ی توسط دفتر پناهندگی دریافت کردی</a:t>
            </a:r>
            <a:r>
              <a:rPr lang="en-GB" sz="1200">
                <a:solidFill>
                  <a:srgbClr val="454545"/>
                </a:solidFill>
              </a:rPr>
              <a:t>" را بخوانید).</a:t>
            </a:r>
            <a:endParaRPr sz="1200"/>
          </a:p>
        </p:txBody>
      </p:sp>
      <p:sp>
        <p:nvSpPr>
          <p:cNvPr id="61" name="Google Shape;61;p14"/>
          <p:cNvSpPr txBox="1"/>
          <p:nvPr>
            <p:ph idx="12" type="sldNum"/>
          </p:nvPr>
        </p:nvSpPr>
        <p:spPr>
          <a:xfrm>
            <a:off x="105129" y="4735625"/>
            <a:ext cx="393300" cy="4077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Clr>
                <a:srgbClr val="000000"/>
              </a:buClr>
              <a:buSzPts val="1000"/>
              <a:buFont typeface="Arial"/>
              <a:buNone/>
            </a:pPr>
            <a:r>
              <a:rPr lang="en-GB" sz="1200">
                <a:solidFill>
                  <a:srgbClr val="393939"/>
                </a:solidFill>
                <a:highlight>
                  <a:schemeClr val="lt1"/>
                </a:highlight>
              </a:rPr>
              <a:t>۱۱</a:t>
            </a:r>
            <a:endParaRPr sz="1200">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nvSpPr>
        <p:spPr>
          <a:xfrm>
            <a:off x="323225" y="599700"/>
            <a:ext cx="3135000" cy="4128600"/>
          </a:xfrm>
          <a:prstGeom prst="rect">
            <a:avLst/>
          </a:prstGeom>
          <a:noFill/>
          <a:ln>
            <a:noFill/>
          </a:ln>
        </p:spPr>
        <p:txBody>
          <a:bodyPr anchorCtr="0" anchor="t" bIns="91425" lIns="91425" spcFirstLastPara="1" rIns="91425" wrap="square" tIns="91425">
            <a:spAutoFit/>
          </a:bodyPr>
          <a:lstStyle/>
          <a:p>
            <a:pPr indent="0" lvl="0" marL="0" rtl="1" algn="r">
              <a:lnSpc>
                <a:spcPct val="150000"/>
              </a:lnSpc>
              <a:spcBef>
                <a:spcPts val="0"/>
              </a:spcBef>
              <a:spcAft>
                <a:spcPts val="0"/>
              </a:spcAft>
              <a:buClr>
                <a:schemeClr val="dk1"/>
              </a:buClr>
              <a:buSzPts val="1100"/>
              <a:buFont typeface="Arial"/>
              <a:buNone/>
            </a:pPr>
            <a:r>
              <a:rPr b="1" lang="en-GB" sz="1200">
                <a:solidFill>
                  <a:schemeClr val="dk1"/>
                </a:solidFill>
              </a:rPr>
              <a:t>از طریق برنامه بعدی (مصاحبه مجدد):</a:t>
            </a:r>
            <a:endParaRPr b="1" sz="1200">
              <a:solidFill>
                <a:schemeClr val="dk1"/>
              </a:solidFill>
            </a:endParaRPr>
          </a:p>
          <a:p>
            <a:pPr indent="0" lvl="0" marL="0" rtl="1" algn="r">
              <a:lnSpc>
                <a:spcPct val="115000"/>
              </a:lnSpc>
              <a:spcBef>
                <a:spcPts val="1000"/>
              </a:spcBef>
              <a:spcAft>
                <a:spcPts val="0"/>
              </a:spcAft>
              <a:buNone/>
            </a:pPr>
            <a:r>
              <a:rPr b="1" lang="en-GB" sz="1200">
                <a:solidFill>
                  <a:schemeClr val="dk1"/>
                </a:solidFill>
              </a:rPr>
              <a:t>شما نیاز دارید شواهد قابل توجه جدیدی ارائه دهید که از پرونده شما پشتیبانی کند</a:t>
            </a:r>
            <a:r>
              <a:rPr lang="en-GB" sz="1200">
                <a:solidFill>
                  <a:schemeClr val="dk1"/>
                </a:solidFill>
              </a:rPr>
              <a:t>. این به این معنی است که:</a:t>
            </a:r>
            <a:endParaRPr sz="1200">
              <a:solidFill>
                <a:schemeClr val="dk1"/>
              </a:solidFill>
            </a:endParaRPr>
          </a:p>
          <a:p>
            <a:pPr indent="-317500" lvl="0" marL="457200" rtl="1" algn="just">
              <a:lnSpc>
                <a:spcPct val="115000"/>
              </a:lnSpc>
              <a:spcBef>
                <a:spcPts val="1000"/>
              </a:spcBef>
              <a:spcAft>
                <a:spcPts val="0"/>
              </a:spcAft>
              <a:buSzPts val="1400"/>
              <a:buChar char="❖"/>
            </a:pPr>
            <a:r>
              <a:rPr lang="en-GB" sz="1200">
                <a:solidFill>
                  <a:schemeClr val="dk1"/>
                </a:solidFill>
              </a:rPr>
              <a:t>مدارکی که در اولین مصاحبه خود ارائه نکرده اید، مانند </a:t>
            </a:r>
            <a:r>
              <a:rPr b="1" lang="en-GB" sz="1200">
                <a:solidFill>
                  <a:schemeClr val="dk1"/>
                </a:solidFill>
              </a:rPr>
              <a:t>مدارک پزشکی جدید، شواهد جدید یا اطلاعات جدید در مورد شما، خانواده یا کشور مبدا و غیره</a:t>
            </a:r>
            <a:r>
              <a:rPr lang="en-GB" sz="1200">
                <a:solidFill>
                  <a:schemeClr val="dk1"/>
                </a:solidFill>
              </a:rPr>
              <a:t> را لازم است که ارایه دهید.</a:t>
            </a:r>
            <a:endParaRPr sz="1200">
              <a:solidFill>
                <a:schemeClr val="dk1"/>
              </a:solidFill>
            </a:endParaRPr>
          </a:p>
          <a:p>
            <a:pPr indent="-317500" lvl="0" marL="457200" rtl="1" algn="just">
              <a:lnSpc>
                <a:spcPct val="115000"/>
              </a:lnSpc>
              <a:spcBef>
                <a:spcPts val="1000"/>
              </a:spcBef>
              <a:spcAft>
                <a:spcPts val="0"/>
              </a:spcAft>
              <a:buSzPts val="1400"/>
              <a:buChar char="❖"/>
            </a:pPr>
            <a:r>
              <a:rPr lang="en-GB" sz="1200">
                <a:solidFill>
                  <a:schemeClr val="dk1"/>
                </a:solidFill>
              </a:rPr>
              <a:t>این شواهد جدید باید قابل توجه باشد، به این معنی که </a:t>
            </a:r>
            <a:r>
              <a:rPr b="1" lang="en-GB" sz="1200">
                <a:solidFill>
                  <a:schemeClr val="dk1"/>
                </a:solidFill>
              </a:rPr>
              <a:t>برای حمایت از ادعای پناهندگی شما مهم است شواهد و دلایلی را مطرح کنید که قابلیت تغییر در نتیجه پرونده شما را دارا باشد.</a:t>
            </a:r>
            <a:endParaRPr b="1" sz="1200">
              <a:solidFill>
                <a:schemeClr val="dk1"/>
              </a:solidFill>
            </a:endParaRPr>
          </a:p>
          <a:p>
            <a:pPr indent="-317500" lvl="0" marL="457200" rtl="1" algn="just">
              <a:lnSpc>
                <a:spcPct val="115000"/>
              </a:lnSpc>
              <a:spcBef>
                <a:spcPts val="1000"/>
              </a:spcBef>
              <a:spcAft>
                <a:spcPts val="1000"/>
              </a:spcAft>
              <a:buSzPts val="1400"/>
              <a:buChar char="❖"/>
            </a:pPr>
            <a:r>
              <a:rPr lang="en-GB">
                <a:solidFill>
                  <a:schemeClr val="dk1"/>
                </a:solidFill>
              </a:rPr>
              <a:t>مهم است که همچنین </a:t>
            </a:r>
            <a:r>
              <a:rPr b="1" lang="en-GB">
                <a:solidFill>
                  <a:schemeClr val="dk1"/>
                </a:solidFill>
              </a:rPr>
              <a:t>توضیح دهید که چرا این شواهد جدید را قبلاً (در مصاحبه های قبلی خود) به اشتراک گذاشتید یا نتوانستید به اشتراک بگذارید.</a:t>
            </a:r>
            <a:endParaRPr b="1" sz="1200">
              <a:solidFill>
                <a:schemeClr val="dk1"/>
              </a:solidFill>
            </a:endParaRPr>
          </a:p>
        </p:txBody>
      </p:sp>
      <p:sp>
        <p:nvSpPr>
          <p:cNvPr id="67" name="Google Shape;67;p15"/>
          <p:cNvSpPr txBox="1"/>
          <p:nvPr>
            <p:ph idx="12" type="sldNum"/>
          </p:nvPr>
        </p:nvSpPr>
        <p:spPr>
          <a:xfrm>
            <a:off x="76198" y="4746550"/>
            <a:ext cx="363600" cy="4077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1000"/>
              <a:buNone/>
            </a:pPr>
            <a:r>
              <a:rPr lang="en-GB" sz="1200">
                <a:solidFill>
                  <a:srgbClr val="393939"/>
                </a:solidFill>
                <a:highlight>
                  <a:schemeClr val="lt1"/>
                </a:highlight>
              </a:rPr>
              <a:t>۱۰</a:t>
            </a:r>
            <a:endParaRPr sz="1200">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nvSpPr>
        <p:spPr>
          <a:xfrm>
            <a:off x="231875" y="698675"/>
            <a:ext cx="3317700" cy="3930300"/>
          </a:xfrm>
          <a:prstGeom prst="rect">
            <a:avLst/>
          </a:prstGeom>
          <a:noFill/>
          <a:ln>
            <a:noFill/>
          </a:ln>
        </p:spPr>
        <p:txBody>
          <a:bodyPr anchorCtr="0" anchor="t" bIns="91425" lIns="91425" spcFirstLastPara="1" rIns="91425" wrap="square" tIns="91425">
            <a:spAutoFit/>
          </a:bodyPr>
          <a:lstStyle/>
          <a:p>
            <a:pPr indent="0" lvl="0" marL="0" rtl="1" algn="r">
              <a:lnSpc>
                <a:spcPct val="150000"/>
              </a:lnSpc>
              <a:spcBef>
                <a:spcPts val="0"/>
              </a:spcBef>
              <a:spcAft>
                <a:spcPts val="0"/>
              </a:spcAft>
              <a:buClr>
                <a:schemeClr val="dk1"/>
              </a:buClr>
              <a:buSzPts val="1100"/>
              <a:buFont typeface="Arial"/>
              <a:buNone/>
            </a:pPr>
            <a:r>
              <a:rPr lang="en-GB" sz="1200">
                <a:solidFill>
                  <a:srgbClr val="454545"/>
                </a:solidFill>
              </a:rPr>
              <a:t> ۲ راه برای به چالش کشیدن آن وجود دارد:</a:t>
            </a:r>
            <a:endParaRPr sz="1200">
              <a:solidFill>
                <a:schemeClr val="dk1"/>
              </a:solidFill>
            </a:endParaRPr>
          </a:p>
          <a:p>
            <a:pPr indent="0" lvl="0" marL="0" rtl="1" algn="r">
              <a:lnSpc>
                <a:spcPct val="150000"/>
              </a:lnSpc>
              <a:spcBef>
                <a:spcPts val="1000"/>
              </a:spcBef>
              <a:spcAft>
                <a:spcPts val="0"/>
              </a:spcAft>
              <a:buNone/>
            </a:pPr>
            <a:r>
              <a:rPr b="1" lang="en-GB" sz="1200">
                <a:solidFill>
                  <a:srgbClr val="454545"/>
                </a:solidFill>
              </a:rPr>
              <a:t>از طریق درخواست ابطال یا تجدیدنظر اداری (دادگاه)</a:t>
            </a:r>
            <a:endParaRPr b="1" sz="1200">
              <a:solidFill>
                <a:srgbClr val="454545"/>
              </a:solidFill>
            </a:endParaRPr>
          </a:p>
          <a:p>
            <a:pPr indent="-304800" lvl="0" marL="457200" rtl="1" algn="r">
              <a:lnSpc>
                <a:spcPct val="150000"/>
              </a:lnSpc>
              <a:spcBef>
                <a:spcPts val="1000"/>
              </a:spcBef>
              <a:spcAft>
                <a:spcPts val="0"/>
              </a:spcAft>
              <a:buClr>
                <a:schemeClr val="dk1"/>
              </a:buClr>
              <a:buSzPts val="1200"/>
              <a:buChar char="❖"/>
            </a:pPr>
            <a:r>
              <a:rPr lang="en-GB" sz="1200">
                <a:solidFill>
                  <a:srgbClr val="454545"/>
                </a:solidFill>
              </a:rPr>
              <a:t>درخواست ابطال باید </a:t>
            </a:r>
            <a:r>
              <a:rPr b="1" lang="en-GB" sz="1200">
                <a:solidFill>
                  <a:srgbClr val="454545"/>
                </a:solidFill>
              </a:rPr>
              <a:t>ظرف ۳۰ روز از اطلاع از </a:t>
            </a:r>
            <a:r>
              <a:rPr b="1" lang="en-GB" sz="1200">
                <a:solidFill>
                  <a:srgbClr val="454545"/>
                </a:solidFill>
              </a:rPr>
              <a:t>ردی</a:t>
            </a:r>
            <a:r>
              <a:rPr b="1" lang="en-GB" sz="1200">
                <a:solidFill>
                  <a:srgbClr val="454545"/>
                </a:solidFill>
              </a:rPr>
              <a:t> </a:t>
            </a:r>
            <a:r>
              <a:rPr lang="en-GB" sz="1200">
                <a:solidFill>
                  <a:srgbClr val="454545"/>
                </a:solidFill>
              </a:rPr>
              <a:t>به دادگاه اداری صالح ارسال شود.</a:t>
            </a:r>
            <a:endParaRPr sz="1200">
              <a:solidFill>
                <a:srgbClr val="454545"/>
              </a:solidFill>
            </a:endParaRPr>
          </a:p>
          <a:p>
            <a:pPr indent="-304800" lvl="0" marL="457200" rtl="1" algn="r">
              <a:lnSpc>
                <a:spcPct val="150000"/>
              </a:lnSpc>
              <a:spcBef>
                <a:spcPts val="1000"/>
              </a:spcBef>
              <a:spcAft>
                <a:spcPts val="0"/>
              </a:spcAft>
              <a:buClr>
                <a:schemeClr val="dk1"/>
              </a:buClr>
              <a:buSzPts val="1200"/>
              <a:buChar char="❖"/>
            </a:pPr>
            <a:r>
              <a:rPr lang="en-GB" sz="1200">
                <a:solidFill>
                  <a:srgbClr val="454545"/>
                </a:solidFill>
              </a:rPr>
              <a:t>لطفاً توجه داشته باشید که</a:t>
            </a:r>
            <a:r>
              <a:rPr b="1" lang="en-GB" sz="1200">
                <a:solidFill>
                  <a:srgbClr val="454545"/>
                </a:solidFill>
              </a:rPr>
              <a:t> هرکسی نمی تواند این نوع درخواست تجدیدنظر را انجام دهد: هزینه ی زیادی دارد (به احتمال زیاد شما خودتان هزینه های حقوقی و قضایی را باید بپردازید) و درخواست تجدیدنظر معیارهای سختگیرانه ای دارد</a:t>
            </a:r>
            <a:r>
              <a:rPr lang="en-GB" sz="1200">
                <a:solidFill>
                  <a:srgbClr val="454545"/>
                </a:solidFill>
              </a:rPr>
              <a:t>: در رسیدگی به پرونده شما باید اشتباهات قانونی یا حقوقی وجود داشته باشد.</a:t>
            </a:r>
            <a:endParaRPr sz="1200">
              <a:solidFill>
                <a:srgbClr val="454545"/>
              </a:solidFill>
            </a:endParaRPr>
          </a:p>
          <a:p>
            <a:pPr indent="-304800" lvl="0" marL="457200" rtl="1" algn="r">
              <a:lnSpc>
                <a:spcPct val="150000"/>
              </a:lnSpc>
              <a:spcBef>
                <a:spcPts val="1000"/>
              </a:spcBef>
              <a:spcAft>
                <a:spcPts val="0"/>
              </a:spcAft>
              <a:buClr>
                <a:schemeClr val="dk1"/>
              </a:buClr>
              <a:buSzPts val="1200"/>
              <a:buChar char="❖"/>
            </a:pPr>
            <a:r>
              <a:rPr lang="en-GB" sz="1200">
                <a:solidFill>
                  <a:srgbClr val="454545"/>
                </a:solidFill>
              </a:rPr>
              <a:t>شما همیشه به یک وکیل یونانی احتیاج دارید تا در این روش از شما وکالت کند.</a:t>
            </a:r>
            <a:endParaRPr b="1" sz="1200">
              <a:solidFill>
                <a:schemeClr val="dk1"/>
              </a:solidFill>
            </a:endParaRPr>
          </a:p>
        </p:txBody>
      </p:sp>
      <p:sp>
        <p:nvSpPr>
          <p:cNvPr id="73" name="Google Shape;73;p16"/>
          <p:cNvSpPr txBox="1"/>
          <p:nvPr>
            <p:ph idx="12" type="sldNum"/>
          </p:nvPr>
        </p:nvSpPr>
        <p:spPr>
          <a:xfrm>
            <a:off x="7" y="4846325"/>
            <a:ext cx="488100" cy="4077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1000"/>
              <a:buNone/>
            </a:pPr>
            <a:r>
              <a:rPr lang="en-GB" sz="1100">
                <a:solidFill>
                  <a:srgbClr val="393939"/>
                </a:solidFill>
                <a:highlight>
                  <a:schemeClr val="lt1"/>
                </a:highlight>
              </a:rPr>
              <a:t>۹</a:t>
            </a:r>
            <a:endParaRPr sz="1200">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7" name="Shape 77"/>
        <p:cNvGrpSpPr/>
        <p:nvPr/>
      </p:nvGrpSpPr>
      <p:grpSpPr>
        <a:xfrm>
          <a:off x="0" y="0"/>
          <a:ext cx="0" cy="0"/>
          <a:chOff x="0" y="0"/>
          <a:chExt cx="0" cy="0"/>
        </a:xfrm>
      </p:grpSpPr>
      <p:sp>
        <p:nvSpPr>
          <p:cNvPr id="78" name="Google Shape;78;p17"/>
          <p:cNvSpPr txBox="1"/>
          <p:nvPr/>
        </p:nvSpPr>
        <p:spPr>
          <a:xfrm>
            <a:off x="289625" y="2090100"/>
            <a:ext cx="3202200" cy="1147800"/>
          </a:xfrm>
          <a:prstGeom prst="rect">
            <a:avLst/>
          </a:prstGeom>
          <a:noFill/>
          <a:ln>
            <a:noFill/>
          </a:ln>
        </p:spPr>
        <p:txBody>
          <a:bodyPr anchorCtr="0" anchor="ctr" bIns="91425" lIns="91425" spcFirstLastPara="1" rIns="91425" wrap="square" tIns="91425">
            <a:noAutofit/>
          </a:bodyPr>
          <a:lstStyle/>
          <a:p>
            <a:pPr indent="0" lvl="0" marL="0" rtl="1" algn="ctr">
              <a:lnSpc>
                <a:spcPct val="150000"/>
              </a:lnSpc>
              <a:spcBef>
                <a:spcPts val="0"/>
              </a:spcBef>
              <a:spcAft>
                <a:spcPts val="0"/>
              </a:spcAft>
              <a:buClr>
                <a:schemeClr val="dk1"/>
              </a:buClr>
              <a:buSzPts val="1100"/>
              <a:buFont typeface="Arial"/>
              <a:buNone/>
            </a:pPr>
            <a:r>
              <a:rPr b="1" lang="en-GB">
                <a:solidFill>
                  <a:schemeClr val="lt1"/>
                </a:solidFill>
              </a:rPr>
              <a:t>اگر دومین ردی صادر شده </a:t>
            </a:r>
            <a:endParaRPr b="1">
              <a:solidFill>
                <a:schemeClr val="lt1"/>
              </a:solidFill>
            </a:endParaRPr>
          </a:p>
          <a:p>
            <a:pPr indent="0" lvl="0" marL="0" rtl="1" algn="ctr">
              <a:lnSpc>
                <a:spcPct val="150000"/>
              </a:lnSpc>
              <a:spcBef>
                <a:spcPts val="0"/>
              </a:spcBef>
              <a:spcAft>
                <a:spcPts val="0"/>
              </a:spcAft>
              <a:buClr>
                <a:schemeClr val="dk1"/>
              </a:buClr>
              <a:buSzPts val="1100"/>
              <a:buFont typeface="Arial"/>
              <a:buNone/>
            </a:pPr>
            <a:r>
              <a:rPr b="1" lang="en-GB">
                <a:solidFill>
                  <a:schemeClr val="lt1"/>
                </a:solidFill>
              </a:rPr>
              <a:t>(توسط کمیته </a:t>
            </a:r>
            <a:r>
              <a:rPr b="1" lang="en-GB">
                <a:solidFill>
                  <a:schemeClr val="lt1"/>
                </a:solidFill>
              </a:rPr>
              <a:t>ی</a:t>
            </a:r>
            <a:r>
              <a:rPr b="1" lang="en-GB">
                <a:solidFill>
                  <a:schemeClr val="lt1"/>
                </a:solidFill>
              </a:rPr>
              <a:t> تجدیدنظر)</a:t>
            </a:r>
            <a:endParaRPr b="1" i="0" u="none" cap="none" strike="noStrike">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nvSpPr>
        <p:spPr>
          <a:xfrm>
            <a:off x="297150" y="523325"/>
            <a:ext cx="3386700" cy="4281000"/>
          </a:xfrm>
          <a:prstGeom prst="rect">
            <a:avLst/>
          </a:prstGeom>
          <a:noFill/>
          <a:ln>
            <a:noFill/>
          </a:ln>
        </p:spPr>
        <p:txBody>
          <a:bodyPr anchorCtr="0" anchor="t" bIns="91425" lIns="91425" spcFirstLastPara="1" rIns="91425" wrap="square" tIns="91425">
            <a:spAutoFit/>
          </a:bodyPr>
          <a:lstStyle/>
          <a:p>
            <a:pPr indent="-304800" lvl="0" marL="457200" rtl="1" algn="r">
              <a:lnSpc>
                <a:spcPct val="115000"/>
              </a:lnSpc>
              <a:spcBef>
                <a:spcPts val="0"/>
              </a:spcBef>
              <a:spcAft>
                <a:spcPts val="0"/>
              </a:spcAft>
              <a:buClr>
                <a:schemeClr val="dk1"/>
              </a:buClr>
              <a:buSzPts val="1200"/>
              <a:buChar char="●"/>
            </a:pPr>
            <a:r>
              <a:rPr b="1" lang="en-GB" sz="1200">
                <a:solidFill>
                  <a:schemeClr val="dk1"/>
                </a:solidFill>
              </a:rPr>
              <a:t>اگر یک وکیل دولتی رایگان برای شما تعیین شده است:</a:t>
            </a:r>
            <a:endParaRPr b="1" sz="1200">
              <a:solidFill>
                <a:schemeClr val="dk1"/>
              </a:solidFill>
            </a:endParaRPr>
          </a:p>
          <a:p>
            <a:pPr indent="-256199" lvl="1" marL="630000" rtl="1" algn="r">
              <a:lnSpc>
                <a:spcPct val="115000"/>
              </a:lnSpc>
              <a:spcBef>
                <a:spcPts val="1000"/>
              </a:spcBef>
              <a:spcAft>
                <a:spcPts val="0"/>
              </a:spcAft>
              <a:buClr>
                <a:schemeClr val="dk1"/>
              </a:buClr>
              <a:buSzPts val="1200"/>
              <a:buChar char="○"/>
            </a:pPr>
            <a:r>
              <a:rPr lang="en-GB" sz="1200">
                <a:solidFill>
                  <a:schemeClr val="dk1"/>
                </a:solidFill>
                <a:highlight>
                  <a:srgbClr val="FFFFFF"/>
                </a:highlight>
              </a:rPr>
              <a:t>اطلاعات تماس او را بخواهید.</a:t>
            </a:r>
            <a:endParaRPr sz="1200">
              <a:solidFill>
                <a:schemeClr val="dk1"/>
              </a:solidFill>
              <a:highlight>
                <a:srgbClr val="FFFFFF"/>
              </a:highlight>
            </a:endParaRPr>
          </a:p>
          <a:p>
            <a:pPr indent="-256199" lvl="1" marL="630000" rtl="1" algn="r">
              <a:lnSpc>
                <a:spcPct val="115000"/>
              </a:lnSpc>
              <a:spcBef>
                <a:spcPts val="1000"/>
              </a:spcBef>
              <a:spcAft>
                <a:spcPts val="0"/>
              </a:spcAft>
              <a:buClr>
                <a:schemeClr val="dk1"/>
              </a:buClr>
              <a:buSzPts val="1200"/>
              <a:buChar char="○"/>
            </a:pPr>
            <a:r>
              <a:rPr lang="en-GB" sz="1200">
                <a:solidFill>
                  <a:schemeClr val="dk1"/>
                </a:solidFill>
              </a:rPr>
              <a:t>سعی کنید یک قرار ملاقات با وکیل دولتی برای توضیح پرونده خود</a:t>
            </a:r>
            <a:r>
              <a:rPr lang="en-GB" sz="1200">
                <a:solidFill>
                  <a:schemeClr val="dk1"/>
                </a:solidFill>
              </a:rPr>
              <a:t> ترتیب دهید،</a:t>
            </a:r>
            <a:r>
              <a:rPr lang="en-GB" sz="1200">
                <a:solidFill>
                  <a:schemeClr val="dk1"/>
                </a:solidFill>
              </a:rPr>
              <a:t>، ارائه هرگونه اطلاعات و اسناد اضافی یا جدید در حمایت از ادعای پناهندگی خود، توضیح هر مشکلی که در طول مصاحبه پناهندگی شما رخ داده است و هر گونه توضیح لازم را ارائه دهید.</a:t>
            </a:r>
            <a:endParaRPr sz="1200">
              <a:solidFill>
                <a:schemeClr val="dk1"/>
              </a:solidFill>
            </a:endParaRPr>
          </a:p>
          <a:p>
            <a:pPr indent="-256199" lvl="1" marL="630000" rtl="1" algn="r">
              <a:lnSpc>
                <a:spcPct val="115000"/>
              </a:lnSpc>
              <a:spcBef>
                <a:spcPts val="1000"/>
              </a:spcBef>
              <a:spcAft>
                <a:spcPts val="0"/>
              </a:spcAft>
              <a:buClr>
                <a:schemeClr val="dk1"/>
              </a:buClr>
              <a:buSzPts val="1200"/>
              <a:buChar char="○"/>
            </a:pPr>
            <a:r>
              <a:rPr lang="en-GB" sz="1200">
                <a:solidFill>
                  <a:schemeClr val="dk1"/>
                </a:solidFill>
              </a:rPr>
              <a:t>وکیل دولتی یک یادداشت کتبی برای اعتراض به هرگونه اشتباه و حمایت قانونی از درخواست تجدیدنظر شما تهیه می کند. او این یادداشت را </a:t>
            </a:r>
            <a:r>
              <a:rPr b="1" lang="en-GB" sz="1200">
                <a:solidFill>
                  <a:schemeClr val="dk1"/>
                </a:solidFill>
              </a:rPr>
              <a:t>قبل از تاریخ بررسی درخواست تجدیدنظر شما ارسال خواهد کر</a:t>
            </a:r>
            <a:r>
              <a:rPr lang="en-GB" sz="1200">
                <a:solidFill>
                  <a:schemeClr val="dk1"/>
                </a:solidFill>
              </a:rPr>
              <a:t>د.</a:t>
            </a:r>
            <a:endParaRPr sz="1200">
              <a:solidFill>
                <a:schemeClr val="dk1"/>
              </a:solidFill>
            </a:endParaRPr>
          </a:p>
          <a:p>
            <a:pPr indent="-304800" lvl="0" marL="457200" rtl="1" algn="r">
              <a:lnSpc>
                <a:spcPct val="115000"/>
              </a:lnSpc>
              <a:spcBef>
                <a:spcPts val="1000"/>
              </a:spcBef>
              <a:spcAft>
                <a:spcPts val="0"/>
              </a:spcAft>
              <a:buClr>
                <a:schemeClr val="dk1"/>
              </a:buClr>
              <a:buSzPts val="1200"/>
              <a:buChar char="●"/>
            </a:pPr>
            <a:r>
              <a:rPr b="1" lang="en-GB" sz="1200">
                <a:solidFill>
                  <a:schemeClr val="dk1"/>
                </a:solidFill>
                <a:highlight>
                  <a:srgbClr val="FFFFFF"/>
                </a:highlight>
              </a:rPr>
              <a:t>اگر یک وکیل دولتی رایگان برای شما تعیین نشده است، </a:t>
            </a:r>
            <a:r>
              <a:rPr lang="en-GB" sz="1200">
                <a:solidFill>
                  <a:schemeClr val="dk1"/>
                </a:solidFill>
                <a:highlight>
                  <a:srgbClr val="FFFFFF"/>
                </a:highlight>
              </a:rPr>
              <a:t>سعی کنید از طریق یک سازمان غیردولتی ارائه دهنده پشتیبانی حقوقی رایگان یا یک وکیل یونانی از مشاوره حقوقی استفاده کنید</a:t>
            </a:r>
            <a:endParaRPr b="1" sz="1200">
              <a:solidFill>
                <a:schemeClr val="dk1"/>
              </a:solidFill>
              <a:highlight>
                <a:srgbClr val="FFFFFF"/>
              </a:highlight>
            </a:endParaRPr>
          </a:p>
        </p:txBody>
      </p:sp>
      <p:sp>
        <p:nvSpPr>
          <p:cNvPr id="84" name="Google Shape;84;p18"/>
          <p:cNvSpPr txBox="1"/>
          <p:nvPr>
            <p:ph idx="12" type="sldNum"/>
          </p:nvPr>
        </p:nvSpPr>
        <p:spPr>
          <a:xfrm>
            <a:off x="-118518" y="4841250"/>
            <a:ext cx="493500" cy="4077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r>
              <a:rPr lang="en-GB" sz="1200">
                <a:solidFill>
                  <a:srgbClr val="393939"/>
                </a:solidFill>
                <a:highlight>
                  <a:schemeClr val="lt1"/>
                </a:highlight>
              </a:rPr>
              <a:t>۷</a:t>
            </a:r>
            <a:endParaRPr sz="1100">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nvSpPr>
        <p:spPr>
          <a:xfrm>
            <a:off x="193950" y="550025"/>
            <a:ext cx="3392100" cy="4227600"/>
          </a:xfrm>
          <a:prstGeom prst="rect">
            <a:avLst/>
          </a:prstGeom>
          <a:noFill/>
          <a:ln>
            <a:noFill/>
          </a:ln>
        </p:spPr>
        <p:txBody>
          <a:bodyPr anchorCtr="0" anchor="t" bIns="91425" lIns="91425" spcFirstLastPara="1" rIns="91425" wrap="square" tIns="91425">
            <a:spAutoFit/>
          </a:bodyPr>
          <a:lstStyle/>
          <a:p>
            <a:pPr indent="-304800" lvl="0" marL="457200" rtl="1" algn="r">
              <a:lnSpc>
                <a:spcPct val="150000"/>
              </a:lnSpc>
              <a:spcBef>
                <a:spcPts val="0"/>
              </a:spcBef>
              <a:spcAft>
                <a:spcPts val="0"/>
              </a:spcAft>
              <a:buClr>
                <a:schemeClr val="dk1"/>
              </a:buClr>
              <a:buSzPts val="1200"/>
              <a:buFont typeface="Montserrat"/>
              <a:buChar char="●"/>
            </a:pPr>
            <a:r>
              <a:rPr lang="en-GB" sz="1200">
                <a:solidFill>
                  <a:schemeClr val="dk1"/>
                </a:solidFill>
                <a:latin typeface="Montserrat"/>
                <a:ea typeface="Montserrat"/>
                <a:cs typeface="Montserrat"/>
                <a:sym typeface="Montserrat"/>
              </a:rPr>
              <a:t>درخواست تجدیدنظر شما توسط یکی از </a:t>
            </a:r>
            <a:r>
              <a:rPr b="1" lang="en-GB" sz="1200">
                <a:solidFill>
                  <a:schemeClr val="dk1"/>
                </a:solidFill>
                <a:latin typeface="Montserrat"/>
                <a:ea typeface="Montserrat"/>
                <a:cs typeface="Montserrat"/>
                <a:sym typeface="Montserrat"/>
              </a:rPr>
              <a:t>کمیته های استیناف مرجع تجدیدنظر در آتن</a:t>
            </a:r>
            <a:r>
              <a:rPr lang="en-GB" sz="1200">
                <a:solidFill>
                  <a:schemeClr val="dk1"/>
                </a:solidFill>
                <a:latin typeface="Montserrat"/>
                <a:ea typeface="Montserrat"/>
                <a:cs typeface="Montserrat"/>
                <a:sym typeface="Montserrat"/>
              </a:rPr>
              <a:t> بررسی می شود و هنگام امضای درخواست برای تجدیدنظر، تاریخ این آزمون با شما به اشتراک گذاشته می شود.</a:t>
            </a:r>
            <a:endParaRPr sz="1200">
              <a:solidFill>
                <a:schemeClr val="dk1"/>
              </a:solidFill>
            </a:endParaRPr>
          </a:p>
          <a:p>
            <a:pPr indent="-304800" lvl="0" marL="457200" rtl="1" algn="r">
              <a:lnSpc>
                <a:spcPct val="150000"/>
              </a:lnSpc>
              <a:spcBef>
                <a:spcPts val="1000"/>
              </a:spcBef>
              <a:spcAft>
                <a:spcPts val="0"/>
              </a:spcAft>
              <a:buClr>
                <a:schemeClr val="dk1"/>
              </a:buClr>
              <a:buSzPts val="1200"/>
              <a:buFont typeface="Montserrat"/>
              <a:buChar char="●"/>
            </a:pPr>
            <a:r>
              <a:rPr b="1" lang="en-GB" sz="1200">
                <a:solidFill>
                  <a:schemeClr val="dk1"/>
                </a:solidFill>
              </a:rPr>
              <a:t>تاریخ بررسی،</a:t>
            </a:r>
            <a:r>
              <a:rPr lang="en-GB" sz="1200">
                <a:solidFill>
                  <a:schemeClr val="dk1"/>
                </a:solidFill>
              </a:rPr>
              <a:t> د</a:t>
            </a:r>
            <a:r>
              <a:rPr lang="en-GB" sz="1200">
                <a:solidFill>
                  <a:schemeClr val="dk1"/>
                </a:solidFill>
              </a:rPr>
              <a:t>ر </a:t>
            </a:r>
            <a:r>
              <a:rPr lang="en-GB" sz="1200">
                <a:solidFill>
                  <a:schemeClr val="dk1"/>
                </a:solidFill>
              </a:rPr>
              <a:t>کاغذی که برای تجدید نظر امضا کرده اید نوشته می شود</a:t>
            </a:r>
            <a:r>
              <a:rPr b="0" i="0" lang="en-GB" sz="1200" u="none" cap="none" strike="noStrike">
                <a:solidFill>
                  <a:schemeClr val="dk1"/>
                </a:solidFill>
                <a:latin typeface="Arial"/>
                <a:ea typeface="Arial"/>
                <a:cs typeface="Arial"/>
                <a:sym typeface="Arial"/>
              </a:rPr>
              <a:t>.</a:t>
            </a:r>
            <a:endParaRPr sz="1200">
              <a:solidFill>
                <a:schemeClr val="dk1"/>
              </a:solidFill>
            </a:endParaRPr>
          </a:p>
          <a:p>
            <a:pPr indent="-304800" lvl="0" marL="457200" rtl="1" algn="r">
              <a:lnSpc>
                <a:spcPct val="150000"/>
              </a:lnSpc>
              <a:spcBef>
                <a:spcPts val="1000"/>
              </a:spcBef>
              <a:spcAft>
                <a:spcPts val="0"/>
              </a:spcAft>
              <a:buClr>
                <a:schemeClr val="dk1"/>
              </a:buClr>
              <a:buSzPts val="1200"/>
              <a:buFont typeface="Montserrat"/>
              <a:buChar char="●"/>
            </a:pPr>
            <a:r>
              <a:rPr b="1" lang="en-GB" sz="1200">
                <a:solidFill>
                  <a:srgbClr val="454545"/>
                </a:solidFill>
                <a:latin typeface="Montserrat"/>
                <a:ea typeface="Montserrat"/>
                <a:cs typeface="Montserrat"/>
                <a:sym typeface="Montserrat"/>
              </a:rPr>
              <a:t>کمیته استیناف پرونده شما را فقط بر اساس اسناد مکتوب ثبت شده در پرونده شما مجدداً بررسی می کن</a:t>
            </a:r>
            <a:r>
              <a:rPr lang="en-GB" sz="1200">
                <a:solidFill>
                  <a:srgbClr val="454545"/>
                </a:solidFill>
                <a:latin typeface="Montserrat"/>
                <a:ea typeface="Montserrat"/>
                <a:cs typeface="Montserrat"/>
                <a:sym typeface="Montserrat"/>
              </a:rPr>
              <a:t>د. در برخی مواقع، کمیته استیناف ممکن است برای صدور رأی  از شما درخواست کند که در جلسه تجدیدنظر برای رسیدگی شفاهی حضور داشته باشید. این فرصت را برای حمایت از ادعای خود در مقابل کمیته از دست ندهید و در صورت امکان با یک وکیل مشورت کنید تا شما را همراهی کند.</a:t>
            </a:r>
            <a:endParaRPr sz="1200">
              <a:solidFill>
                <a:schemeClr val="dk1"/>
              </a:solidFill>
            </a:endParaRPr>
          </a:p>
        </p:txBody>
      </p:sp>
      <p:sp>
        <p:nvSpPr>
          <p:cNvPr id="90" name="Google Shape;90;p19"/>
          <p:cNvSpPr txBox="1"/>
          <p:nvPr>
            <p:ph idx="12" type="sldNum"/>
          </p:nvPr>
        </p:nvSpPr>
        <p:spPr>
          <a:xfrm>
            <a:off x="117754" y="4853825"/>
            <a:ext cx="371100" cy="407700"/>
          </a:xfrm>
          <a:prstGeom prst="rect">
            <a:avLst/>
          </a:prstGeom>
          <a:noFill/>
          <a:ln>
            <a:noFill/>
          </a:ln>
        </p:spPr>
        <p:txBody>
          <a:bodyPr anchorCtr="0" anchor="ctr" bIns="91425" lIns="91425" spcFirstLastPara="1" rIns="91425" wrap="square" tIns="91425">
            <a:normAutofit/>
          </a:bodyPr>
          <a:lstStyle/>
          <a:p>
            <a:pPr indent="0" lvl="0" marL="0" rtl="0" algn="l">
              <a:spcBef>
                <a:spcPts val="0"/>
              </a:spcBef>
              <a:spcAft>
                <a:spcPts val="0"/>
              </a:spcAft>
              <a:buClr>
                <a:schemeClr val="dk1"/>
              </a:buClr>
              <a:buSzPts val="800"/>
              <a:buFont typeface="Arial"/>
              <a:buNone/>
            </a:pPr>
            <a:r>
              <a:rPr lang="en-GB" sz="1200">
                <a:solidFill>
                  <a:schemeClr val="dk1"/>
                </a:solidFill>
              </a:rPr>
              <a:t>۶</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nvSpPr>
        <p:spPr>
          <a:xfrm>
            <a:off x="186725" y="827250"/>
            <a:ext cx="3408000" cy="3673500"/>
          </a:xfrm>
          <a:prstGeom prst="rect">
            <a:avLst/>
          </a:prstGeom>
          <a:noFill/>
          <a:ln>
            <a:noFill/>
          </a:ln>
        </p:spPr>
        <p:txBody>
          <a:bodyPr anchorCtr="0" anchor="t" bIns="91425" lIns="91425" spcFirstLastPara="1" rIns="91425" wrap="square" tIns="91425">
            <a:spAutoFit/>
          </a:bodyPr>
          <a:lstStyle/>
          <a:p>
            <a:pPr indent="-304800" lvl="0" marL="457200" rtl="1" algn="r">
              <a:lnSpc>
                <a:spcPct val="150000"/>
              </a:lnSpc>
              <a:spcBef>
                <a:spcPts val="0"/>
              </a:spcBef>
              <a:spcAft>
                <a:spcPts val="0"/>
              </a:spcAft>
              <a:buClr>
                <a:srgbClr val="454545"/>
              </a:buClr>
              <a:buSzPts val="1200"/>
              <a:buFont typeface="Montserrat"/>
              <a:buChar char="●"/>
            </a:pPr>
            <a:r>
              <a:rPr b="1" lang="en-GB" sz="1200">
                <a:solidFill>
                  <a:srgbClr val="454545"/>
                </a:solidFill>
              </a:rPr>
              <a:t>۱۰ روز</a:t>
            </a:r>
            <a:r>
              <a:rPr lang="en-GB" sz="1200">
                <a:solidFill>
                  <a:srgbClr val="454545"/>
                </a:solidFill>
              </a:rPr>
              <a:t> فرصت دارید تا با تصمیم گیری از طریق دریافت "</a:t>
            </a:r>
            <a:r>
              <a:rPr b="1" lang="en-GB" sz="1200">
                <a:solidFill>
                  <a:srgbClr val="454545"/>
                </a:solidFill>
              </a:rPr>
              <a:t>درخواست تجدید نظر</a:t>
            </a:r>
            <a:r>
              <a:rPr lang="en-GB" sz="1200">
                <a:solidFill>
                  <a:srgbClr val="454545"/>
                </a:solidFill>
              </a:rPr>
              <a:t>" ، این تصمیم را به چالش بکشید.</a:t>
            </a:r>
            <a:endParaRPr sz="1200">
              <a:solidFill>
                <a:srgbClr val="454545"/>
              </a:solidFill>
            </a:endParaRPr>
          </a:p>
          <a:p>
            <a:pPr indent="-304800" lvl="0" marL="457200" rtl="1" algn="r">
              <a:lnSpc>
                <a:spcPct val="150000"/>
              </a:lnSpc>
              <a:spcBef>
                <a:spcPts val="1000"/>
              </a:spcBef>
              <a:spcAft>
                <a:spcPts val="0"/>
              </a:spcAft>
              <a:buClr>
                <a:srgbClr val="454545"/>
              </a:buClr>
              <a:buSzPts val="1200"/>
              <a:buFont typeface="Montserrat"/>
              <a:buChar char="●"/>
            </a:pPr>
            <a:r>
              <a:rPr lang="en-GB" sz="1200">
                <a:solidFill>
                  <a:srgbClr val="454545"/>
                </a:solidFill>
              </a:rPr>
              <a:t>اگر می خواهید درمورد جواب منفی خود درخواست تجدیدنظر کنید، باید </a:t>
            </a:r>
            <a:r>
              <a:rPr b="1" lang="en-GB" sz="1200">
                <a:solidFill>
                  <a:srgbClr val="454545"/>
                </a:solidFill>
              </a:rPr>
              <a:t>سندی را که دفتر پناهندگی به شما ارائه می دهد</a:t>
            </a:r>
            <a:r>
              <a:rPr lang="en-GB" sz="1200">
                <a:solidFill>
                  <a:srgbClr val="454545"/>
                </a:solidFill>
              </a:rPr>
              <a:t> و توضیح می دهد که می خواهید تجدیدنظر کنید را </a:t>
            </a:r>
            <a:r>
              <a:rPr b="1" lang="en-GB" sz="1200">
                <a:solidFill>
                  <a:srgbClr val="454545"/>
                </a:solidFill>
              </a:rPr>
              <a:t>امضا کنید</a:t>
            </a:r>
            <a:r>
              <a:rPr lang="en-GB" sz="1200">
                <a:solidFill>
                  <a:srgbClr val="454545"/>
                </a:solidFill>
              </a:rPr>
              <a:t>.</a:t>
            </a:r>
            <a:endParaRPr sz="1200">
              <a:solidFill>
                <a:srgbClr val="454545"/>
              </a:solidFill>
            </a:endParaRPr>
          </a:p>
          <a:p>
            <a:pPr indent="-304800" lvl="0" marL="457200" rtl="1" algn="r">
              <a:lnSpc>
                <a:spcPct val="150000"/>
              </a:lnSpc>
              <a:spcBef>
                <a:spcPts val="1000"/>
              </a:spcBef>
              <a:spcAft>
                <a:spcPts val="0"/>
              </a:spcAft>
              <a:buClr>
                <a:srgbClr val="454545"/>
              </a:buClr>
              <a:buSzPts val="1200"/>
              <a:buFont typeface="Montserrat"/>
              <a:buChar char="●"/>
            </a:pPr>
            <a:r>
              <a:rPr lang="en-GB" sz="1200">
                <a:solidFill>
                  <a:srgbClr val="454545"/>
                </a:solidFill>
              </a:rPr>
              <a:t>نکات اصلی تصمیم شما باید به زبانی که می فهمید برای شما توضیح داده شود و هنگام امضای سند درخواست تجدیدنظر درمورد جواب خود ، </a:t>
            </a:r>
            <a:r>
              <a:rPr b="1" lang="en-GB" sz="1200">
                <a:solidFill>
                  <a:srgbClr val="454545"/>
                </a:solidFill>
              </a:rPr>
              <a:t>شما حق دارید به طور رایگان از یک وکیل دولتی بخواهید</a:t>
            </a:r>
            <a:r>
              <a:rPr lang="en-GB" sz="1200">
                <a:solidFill>
                  <a:srgbClr val="454545"/>
                </a:solidFill>
              </a:rPr>
              <a:t> که برای شما در دادخواست تجدیدنظر وکالت کند.</a:t>
            </a:r>
            <a:endParaRPr sz="1200">
              <a:solidFill>
                <a:schemeClr val="dk1"/>
              </a:solidFill>
            </a:endParaRPr>
          </a:p>
        </p:txBody>
      </p:sp>
      <p:sp>
        <p:nvSpPr>
          <p:cNvPr id="96" name="Google Shape;96;p20"/>
          <p:cNvSpPr txBox="1"/>
          <p:nvPr>
            <p:ph idx="12" type="sldNum"/>
          </p:nvPr>
        </p:nvSpPr>
        <p:spPr>
          <a:xfrm>
            <a:off x="119044" y="4767889"/>
            <a:ext cx="226800" cy="407700"/>
          </a:xfrm>
          <a:prstGeom prst="rect">
            <a:avLst/>
          </a:prstGeom>
          <a:noFill/>
          <a:ln>
            <a:noFill/>
          </a:ln>
        </p:spPr>
        <p:txBody>
          <a:bodyPr anchorCtr="0" anchor="ctr" bIns="91425" lIns="91425" spcFirstLastPara="1" rIns="91425" wrap="square" tIns="91425">
            <a:noAutofit/>
          </a:bodyPr>
          <a:lstStyle/>
          <a:p>
            <a:pPr indent="0" lvl="0" marL="0" rtl="0" algn="l">
              <a:lnSpc>
                <a:spcPct val="80000"/>
              </a:lnSpc>
              <a:spcBef>
                <a:spcPts val="0"/>
              </a:spcBef>
              <a:spcAft>
                <a:spcPts val="0"/>
              </a:spcAft>
              <a:buClr>
                <a:schemeClr val="dk1"/>
              </a:buClr>
              <a:buSzPts val="930"/>
              <a:buFont typeface="Arial"/>
              <a:buNone/>
            </a:pPr>
            <a:r>
              <a:rPr lang="en-GB" sz="1230">
                <a:solidFill>
                  <a:schemeClr val="dk1"/>
                </a:solidFill>
              </a:rPr>
              <a:t>۵</a:t>
            </a:r>
            <a:endParaRPr sz="1230">
              <a:solidFill>
                <a:schemeClr val="dk1"/>
              </a:solidFill>
            </a:endParaRPr>
          </a:p>
          <a:p>
            <a:pPr indent="0" lvl="0" marL="0" rtl="0" algn="ctr">
              <a:lnSpc>
                <a:spcPct val="80000"/>
              </a:lnSpc>
              <a:spcBef>
                <a:spcPts val="0"/>
              </a:spcBef>
              <a:spcAft>
                <a:spcPts val="0"/>
              </a:spcAft>
              <a:buSzPts val="775"/>
              <a:buNone/>
            </a:pPr>
            <a:r>
              <a:t/>
            </a:r>
            <a:endParaRPr sz="775"/>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0" name="Shape 100"/>
        <p:cNvGrpSpPr/>
        <p:nvPr/>
      </p:nvGrpSpPr>
      <p:grpSpPr>
        <a:xfrm>
          <a:off x="0" y="0"/>
          <a:ext cx="0" cy="0"/>
          <a:chOff x="0" y="0"/>
          <a:chExt cx="0" cy="0"/>
        </a:xfrm>
      </p:grpSpPr>
      <p:sp>
        <p:nvSpPr>
          <p:cNvPr id="101" name="Google Shape;101;p21"/>
          <p:cNvSpPr txBox="1"/>
          <p:nvPr/>
        </p:nvSpPr>
        <p:spPr>
          <a:xfrm>
            <a:off x="289625" y="2094750"/>
            <a:ext cx="3202200" cy="1138500"/>
          </a:xfrm>
          <a:prstGeom prst="rect">
            <a:avLst/>
          </a:prstGeom>
          <a:noFill/>
          <a:ln>
            <a:noFill/>
          </a:ln>
        </p:spPr>
        <p:txBody>
          <a:bodyPr anchorCtr="0" anchor="ctr" bIns="91425" lIns="91425" spcFirstLastPara="1" rIns="91425" wrap="square" tIns="91425">
            <a:noAutofit/>
          </a:bodyPr>
          <a:lstStyle/>
          <a:p>
            <a:pPr indent="0" lvl="0" marL="0" rtl="1" algn="ctr">
              <a:lnSpc>
                <a:spcPct val="150000"/>
              </a:lnSpc>
              <a:spcBef>
                <a:spcPts val="0"/>
              </a:spcBef>
              <a:spcAft>
                <a:spcPts val="0"/>
              </a:spcAft>
              <a:buClr>
                <a:schemeClr val="dk1"/>
              </a:buClr>
              <a:buSzPts val="1100"/>
              <a:buFont typeface="Arial"/>
              <a:buNone/>
            </a:pPr>
            <a:r>
              <a:rPr b="1" lang="en-GB">
                <a:solidFill>
                  <a:schemeClr val="lt1"/>
                </a:solidFill>
              </a:rPr>
              <a:t> اگر اولین ردی دفتر پناهندگی منطقه ای در مورد درخواست پناهندگی خود را دریافت کرده اید</a:t>
            </a:r>
            <a:endParaRPr b="1" i="0" u="none" cap="none" strike="noStrike">
              <a:solidFill>
                <a:schemeClr val="lt1"/>
              </a:solidFill>
            </a:endParaRPr>
          </a:p>
          <a:p>
            <a:pPr indent="0" lvl="0" marL="0" marR="0" rtl="0" algn="ctr">
              <a:lnSpc>
                <a:spcPct val="115000"/>
              </a:lnSpc>
              <a:spcBef>
                <a:spcPts val="0"/>
              </a:spcBef>
              <a:spcAft>
                <a:spcPts val="0"/>
              </a:spcAft>
              <a:buClr>
                <a:srgbClr val="000000"/>
              </a:buClr>
              <a:buSzPts val="1300"/>
              <a:buFont typeface="Arial"/>
              <a:buNone/>
            </a:pPr>
            <a:r>
              <a:t/>
            </a:r>
            <a:endParaRPr b="1" i="0" u="none" cap="none" strike="noStrike">
              <a:solidFill>
                <a:schemeClr val="lt1"/>
              </a:solidFill>
            </a:endParaRPr>
          </a:p>
          <a:p>
            <a:pPr indent="0" lvl="0" marL="0" rtl="1" algn="ctr">
              <a:lnSpc>
                <a:spcPct val="150000"/>
              </a:lnSpc>
              <a:spcBef>
                <a:spcPts val="0"/>
              </a:spcBef>
              <a:spcAft>
                <a:spcPts val="0"/>
              </a:spcAft>
              <a:buClr>
                <a:schemeClr val="dk1"/>
              </a:buClr>
              <a:buSzPts val="1100"/>
              <a:buFont typeface="Arial"/>
              <a:buNone/>
            </a:pPr>
            <a:r>
              <a:rPr b="1" lang="en-GB">
                <a:solidFill>
                  <a:schemeClr val="lt1"/>
                </a:solidFill>
              </a:rPr>
              <a:t>(پس از مصاحبه)</a:t>
            </a:r>
            <a:endParaRPr b="1" i="0" u="none" cap="none" strike="noStrike">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