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328000" cx="378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78">
          <p15:clr>
            <a:srgbClr val="A4A3A4"/>
          </p15:clr>
        </p15:guide>
        <p15:guide id="2" pos="1191">
          <p15:clr>
            <a:srgbClr val="A4A3A4"/>
          </p15:clr>
        </p15:guide>
      </p15:sldGuideLst>
    </p:ext>
    <p:ext uri="http://customooxmlschemas.google.com/">
      <go:slidesCustomData xmlns:go="http://customooxmlschemas.google.com/" r:id="rId20" roundtripDataSignature="AMtx7miItOVYKB0eVYKREyzGRhsmgrPm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78" orient="horz"/>
        <p:guide pos="1191"/>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1f6dcc8526_2_0: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1f6dcc852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1f6dcc8526_2_17: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1f6dcc8526_2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91da5bfe2d_0_0: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g191da5bfe2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b97dac1eef_0_11: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b97dac1ee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b97dac1eef_0_5: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b97dac1ee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1f6dcc8526_2_1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1f6dcc8526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91da5bfe2d_0_2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191da5bfe2d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1f6dcc8526_2_2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1f6dcc8526_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1f6dcc8526_2_6: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1f6dcc8526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91da5bfe2d_0_12: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g191da5bfe2d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91da5bfe2d_0_7:notes"/>
          <p:cNvSpPr/>
          <p:nvPr>
            <p:ph idx="2" type="sldImg"/>
          </p:nvPr>
        </p:nvSpPr>
        <p:spPr>
          <a:xfrm>
            <a:off x="2212954"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g191da5bfe2d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4"/>
          <p:cNvSpPr txBox="1"/>
          <p:nvPr>
            <p:ph type="ctrTitle"/>
          </p:nvPr>
        </p:nvSpPr>
        <p:spPr>
          <a:xfrm>
            <a:off x="128856" y="771283"/>
            <a:ext cx="3522300" cy="21261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4"/>
          <p:cNvSpPr txBox="1"/>
          <p:nvPr>
            <p:ph idx="1" type="subTitle"/>
          </p:nvPr>
        </p:nvSpPr>
        <p:spPr>
          <a:xfrm>
            <a:off x="128852" y="2935787"/>
            <a:ext cx="3522300" cy="821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4"/>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22"/>
          <p:cNvSpPr txBox="1"/>
          <p:nvPr>
            <p:ph idx="1" type="body"/>
          </p:nvPr>
        </p:nvSpPr>
        <p:spPr>
          <a:xfrm>
            <a:off x="128852" y="4382328"/>
            <a:ext cx="2479800" cy="6267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5" name="Google Shape;45;p22"/>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23"/>
          <p:cNvSpPr txBox="1"/>
          <p:nvPr>
            <p:ph hasCustomPrompt="1" type="title"/>
          </p:nvPr>
        </p:nvSpPr>
        <p:spPr>
          <a:xfrm>
            <a:off x="128852" y="1145802"/>
            <a:ext cx="3522300" cy="203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23"/>
          <p:cNvSpPr txBox="1"/>
          <p:nvPr>
            <p:ph idx="1" type="body"/>
          </p:nvPr>
        </p:nvSpPr>
        <p:spPr>
          <a:xfrm>
            <a:off x="128852" y="3265297"/>
            <a:ext cx="3522300" cy="13476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9" name="Google Shape;49;p23"/>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 name="Shape 13"/>
        <p:cNvGrpSpPr/>
        <p:nvPr/>
      </p:nvGrpSpPr>
      <p:grpSpPr>
        <a:xfrm>
          <a:off x="0" y="0"/>
          <a:ext cx="0" cy="0"/>
          <a:chOff x="0" y="0"/>
          <a:chExt cx="0" cy="0"/>
        </a:xfrm>
      </p:grpSpPr>
      <p:sp>
        <p:nvSpPr>
          <p:cNvPr id="14" name="Google Shape;14;p24"/>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15"/>
          <p:cNvSpPr txBox="1"/>
          <p:nvPr>
            <p:ph type="title"/>
          </p:nvPr>
        </p:nvSpPr>
        <p:spPr>
          <a:xfrm>
            <a:off x="128852" y="2228002"/>
            <a:ext cx="3522300" cy="872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15"/>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16"/>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16"/>
          <p:cNvSpPr txBox="1"/>
          <p:nvPr>
            <p:ph idx="1" type="body"/>
          </p:nvPr>
        </p:nvSpPr>
        <p:spPr>
          <a:xfrm>
            <a:off x="128852" y="1193815"/>
            <a:ext cx="3522300" cy="35388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1" name="Google Shape;21;p16"/>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17"/>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17"/>
          <p:cNvSpPr txBox="1"/>
          <p:nvPr>
            <p:ph idx="1" type="body"/>
          </p:nvPr>
        </p:nvSpPr>
        <p:spPr>
          <a:xfrm>
            <a:off x="128852" y="1193815"/>
            <a:ext cx="1653600" cy="35388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17"/>
          <p:cNvSpPr txBox="1"/>
          <p:nvPr>
            <p:ph idx="2" type="body"/>
          </p:nvPr>
        </p:nvSpPr>
        <p:spPr>
          <a:xfrm>
            <a:off x="1997646" y="1193815"/>
            <a:ext cx="1653600" cy="35388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6" name="Google Shape;26;p17"/>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8"/>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18"/>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19"/>
          <p:cNvSpPr txBox="1"/>
          <p:nvPr>
            <p:ph type="title"/>
          </p:nvPr>
        </p:nvSpPr>
        <p:spPr>
          <a:xfrm>
            <a:off x="128852" y="575530"/>
            <a:ext cx="1160700" cy="782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9"/>
          <p:cNvSpPr txBox="1"/>
          <p:nvPr>
            <p:ph idx="1" type="body"/>
          </p:nvPr>
        </p:nvSpPr>
        <p:spPr>
          <a:xfrm>
            <a:off x="128852" y="1439446"/>
            <a:ext cx="1160700" cy="3293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3" name="Google Shape;33;p19"/>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20"/>
          <p:cNvSpPr txBox="1"/>
          <p:nvPr>
            <p:ph type="title"/>
          </p:nvPr>
        </p:nvSpPr>
        <p:spPr>
          <a:xfrm>
            <a:off x="202662" y="466297"/>
            <a:ext cx="2632500" cy="42375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20"/>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21"/>
          <p:cNvSpPr/>
          <p:nvPr/>
        </p:nvSpPr>
        <p:spPr>
          <a:xfrm>
            <a:off x="1890000" y="-129"/>
            <a:ext cx="1890000" cy="5328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21"/>
          <p:cNvSpPr txBox="1"/>
          <p:nvPr>
            <p:ph type="title"/>
          </p:nvPr>
        </p:nvSpPr>
        <p:spPr>
          <a:xfrm>
            <a:off x="109754" y="1277410"/>
            <a:ext cx="1672200" cy="15354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21"/>
          <p:cNvSpPr txBox="1"/>
          <p:nvPr>
            <p:ph idx="1" type="subTitle"/>
          </p:nvPr>
        </p:nvSpPr>
        <p:spPr>
          <a:xfrm>
            <a:off x="109754" y="2903623"/>
            <a:ext cx="1672200" cy="1279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21"/>
          <p:cNvSpPr txBox="1"/>
          <p:nvPr>
            <p:ph idx="2" type="body"/>
          </p:nvPr>
        </p:nvSpPr>
        <p:spPr>
          <a:xfrm>
            <a:off x="2041919" y="750048"/>
            <a:ext cx="1586100" cy="38277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2" name="Google Shape;42;p21"/>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128852" y="460988"/>
            <a:ext cx="3522300" cy="5931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3"/>
          <p:cNvSpPr txBox="1"/>
          <p:nvPr>
            <p:ph idx="1" type="body"/>
          </p:nvPr>
        </p:nvSpPr>
        <p:spPr>
          <a:xfrm>
            <a:off x="128852" y="1193815"/>
            <a:ext cx="3522300" cy="35388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3"/>
          <p:cNvSpPr txBox="1"/>
          <p:nvPr>
            <p:ph idx="12" type="sldNum"/>
          </p:nvPr>
        </p:nvSpPr>
        <p:spPr>
          <a:xfrm>
            <a:off x="3502394" y="4830489"/>
            <a:ext cx="226800" cy="4077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3" name="Shape 53"/>
        <p:cNvGrpSpPr/>
        <p:nvPr/>
      </p:nvGrpSpPr>
      <p:grpSpPr>
        <a:xfrm>
          <a:off x="0" y="0"/>
          <a:ext cx="0" cy="0"/>
          <a:chOff x="0" y="0"/>
          <a:chExt cx="0" cy="0"/>
        </a:xfrm>
      </p:grpSpPr>
      <p:sp>
        <p:nvSpPr>
          <p:cNvPr id="54" name="Google Shape;54;p12"/>
          <p:cNvSpPr txBox="1"/>
          <p:nvPr/>
        </p:nvSpPr>
        <p:spPr>
          <a:xfrm>
            <a:off x="218375" y="3870525"/>
            <a:ext cx="3331200" cy="12237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Clr>
                <a:schemeClr val="dk1"/>
              </a:buClr>
              <a:buSzPts val="1100"/>
              <a:buFont typeface="Arial"/>
              <a:buNone/>
            </a:pPr>
            <a:r>
              <a:rPr lang="en-GB" sz="1000">
                <a:solidFill>
                  <a:schemeClr val="lt1"/>
                </a:solidFill>
              </a:rPr>
              <a:t>+30 694 961 8883</a:t>
            </a:r>
            <a:r>
              <a:rPr b="1" lang="en-GB" sz="1000">
                <a:solidFill>
                  <a:schemeClr val="lt1"/>
                </a:solidFill>
              </a:rPr>
              <a:t> : واتس آپ </a:t>
            </a:r>
            <a:endParaRPr b="1" sz="1000">
              <a:solidFill>
                <a:schemeClr val="lt1"/>
              </a:solidFill>
            </a:endParaRPr>
          </a:p>
          <a:p>
            <a:pPr indent="0" lvl="0" marL="0" rtl="0" algn="r">
              <a:lnSpc>
                <a:spcPct val="115000"/>
              </a:lnSpc>
              <a:spcBef>
                <a:spcPts val="0"/>
              </a:spcBef>
              <a:spcAft>
                <a:spcPts val="0"/>
              </a:spcAft>
              <a:buClr>
                <a:schemeClr val="dk1"/>
              </a:buClr>
              <a:buSzPts val="1100"/>
              <a:buFont typeface="Arial"/>
              <a:buNone/>
            </a:pPr>
            <a:r>
              <a:rPr lang="en-GB" sz="1000">
                <a:solidFill>
                  <a:schemeClr val="lt1"/>
                </a:solidFill>
              </a:rPr>
              <a:t>+30 225 1040 665</a:t>
            </a:r>
            <a:r>
              <a:rPr b="1" lang="en-GB" sz="1000">
                <a:solidFill>
                  <a:schemeClr val="lt1"/>
                </a:solidFill>
              </a:rPr>
              <a:t> : مستقیم</a:t>
            </a:r>
            <a:endParaRPr b="1" sz="1000">
              <a:solidFill>
                <a:schemeClr val="lt1"/>
              </a:solidFill>
            </a:endParaRPr>
          </a:p>
          <a:p>
            <a:pPr indent="0" lvl="0" marL="0" rtl="0" algn="r">
              <a:lnSpc>
                <a:spcPct val="115000"/>
              </a:lnSpc>
              <a:spcBef>
                <a:spcPts val="0"/>
              </a:spcBef>
              <a:spcAft>
                <a:spcPts val="0"/>
              </a:spcAft>
              <a:buClr>
                <a:schemeClr val="dk1"/>
              </a:buClr>
              <a:buSzPts val="1100"/>
              <a:buFont typeface="Arial"/>
              <a:buNone/>
            </a:pPr>
            <a:r>
              <a:rPr lang="en-GB" sz="1000">
                <a:solidFill>
                  <a:schemeClr val="lt1"/>
                </a:solidFill>
              </a:rPr>
              <a:t> info@legalcentrelesvos.org</a:t>
            </a:r>
            <a:r>
              <a:rPr b="1" lang="en-GB" sz="1000">
                <a:solidFill>
                  <a:schemeClr val="lt1"/>
                </a:solidFill>
              </a:rPr>
              <a:t> : ایمیل</a:t>
            </a:r>
            <a:endParaRPr b="1" sz="1000">
              <a:solidFill>
                <a:schemeClr val="lt1"/>
              </a:solidFill>
            </a:endParaRPr>
          </a:p>
          <a:p>
            <a:pPr indent="0" lvl="0" marL="0" rtl="0" algn="r">
              <a:lnSpc>
                <a:spcPct val="115000"/>
              </a:lnSpc>
              <a:spcBef>
                <a:spcPts val="0"/>
              </a:spcBef>
              <a:spcAft>
                <a:spcPts val="0"/>
              </a:spcAft>
              <a:buClr>
                <a:schemeClr val="dk1"/>
              </a:buClr>
              <a:buSzPts val="1100"/>
              <a:buFont typeface="Arial"/>
              <a:buNone/>
            </a:pPr>
            <a:r>
              <a:rPr lang="en-GB" sz="1000">
                <a:solidFill>
                  <a:schemeClr val="lt1"/>
                </a:solidFill>
              </a:rPr>
              <a:t>www.facebook.com/LesvosLegal</a:t>
            </a:r>
            <a:r>
              <a:rPr b="1" lang="en-GB" sz="1000">
                <a:solidFill>
                  <a:schemeClr val="lt1"/>
                </a:solidFill>
              </a:rPr>
              <a:t> : فيسبوک</a:t>
            </a:r>
            <a:endParaRPr b="1" sz="1000">
              <a:solidFill>
                <a:schemeClr val="lt1"/>
              </a:solidFill>
            </a:endParaRPr>
          </a:p>
          <a:p>
            <a:pPr indent="0" lvl="0" marL="0" rtl="0" algn="r">
              <a:lnSpc>
                <a:spcPct val="115000"/>
              </a:lnSpc>
              <a:spcBef>
                <a:spcPts val="0"/>
              </a:spcBef>
              <a:spcAft>
                <a:spcPts val="0"/>
              </a:spcAft>
              <a:buClr>
                <a:schemeClr val="dk1"/>
              </a:buClr>
              <a:buSzPts val="1100"/>
              <a:buFont typeface="Arial"/>
              <a:buNone/>
            </a:pPr>
            <a:r>
              <a:rPr lang="en-GB" sz="1000">
                <a:solidFill>
                  <a:schemeClr val="lt1"/>
                </a:solidFill>
              </a:rPr>
              <a:t>Sapfous 2, Mytilene 81100</a:t>
            </a:r>
            <a:r>
              <a:rPr b="1" lang="en-GB" sz="1000">
                <a:solidFill>
                  <a:schemeClr val="lt1"/>
                </a:solidFill>
              </a:rPr>
              <a:t> : آدرس</a:t>
            </a:r>
            <a:endParaRPr b="1" sz="1000">
              <a:solidFill>
                <a:schemeClr val="lt1"/>
              </a:solidFill>
            </a:endParaRPr>
          </a:p>
          <a:p>
            <a:pPr indent="0" lvl="0" marL="0" rtl="1" algn="r">
              <a:lnSpc>
                <a:spcPct val="115000"/>
              </a:lnSpc>
              <a:spcBef>
                <a:spcPts val="0"/>
              </a:spcBef>
              <a:spcAft>
                <a:spcPts val="0"/>
              </a:spcAft>
              <a:buClr>
                <a:schemeClr val="dk1"/>
              </a:buClr>
              <a:buSzPts val="1100"/>
              <a:buFont typeface="Arial"/>
              <a:buNone/>
            </a:pPr>
            <a:r>
              <a:rPr b="1" lang="en-GB" sz="1000">
                <a:solidFill>
                  <a:schemeClr val="lt1"/>
                </a:solidFill>
              </a:rPr>
              <a:t>ساعات کاری:</a:t>
            </a:r>
            <a:r>
              <a:rPr lang="en-GB" sz="1000">
                <a:solidFill>
                  <a:schemeClr val="lt1"/>
                </a:solidFill>
              </a:rPr>
              <a:t> دوشنبه تا </a:t>
            </a:r>
            <a:r>
              <a:rPr lang="en-GB" sz="1000">
                <a:solidFill>
                  <a:schemeClr val="lt1"/>
                </a:solidFill>
              </a:rPr>
              <a:t>پنجشنبه</a:t>
            </a:r>
            <a:r>
              <a:rPr lang="en-GB" sz="1000">
                <a:solidFill>
                  <a:schemeClr val="lt1"/>
                </a:solidFill>
              </a:rPr>
              <a:t> ساعت 10 صبح تا 2 بعدازظهر</a:t>
            </a:r>
            <a:endParaRPr b="1" sz="1000">
              <a:solidFill>
                <a:schemeClr val="lt1"/>
              </a:solidFill>
            </a:endParaRPr>
          </a:p>
        </p:txBody>
      </p:sp>
      <p:pic>
        <p:nvPicPr>
          <p:cNvPr id="55" name="Google Shape;55;p12"/>
          <p:cNvPicPr preferRelativeResize="0"/>
          <p:nvPr/>
        </p:nvPicPr>
        <p:blipFill rotWithShape="1">
          <a:blip r:embed="rId3">
            <a:alphaModFix/>
          </a:blip>
          <a:srcRect b="0" l="0" r="0" t="0"/>
          <a:stretch/>
        </p:blipFill>
        <p:spPr>
          <a:xfrm>
            <a:off x="1240725" y="2614302"/>
            <a:ext cx="2308875" cy="1223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1f6dcc8526_2_0"/>
          <p:cNvSpPr txBox="1"/>
          <p:nvPr>
            <p:ph idx="12" type="sldNum"/>
          </p:nvPr>
        </p:nvSpPr>
        <p:spPr>
          <a:xfrm>
            <a:off x="25403" y="4878125"/>
            <a:ext cx="276300" cy="407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Clr>
                <a:srgbClr val="000000"/>
              </a:buClr>
              <a:buSzPts val="1000"/>
              <a:buFont typeface="Arial"/>
              <a:buNone/>
            </a:pPr>
            <a:r>
              <a:rPr lang="en-GB" sz="1200">
                <a:solidFill>
                  <a:schemeClr val="dk1"/>
                </a:solidFill>
              </a:rPr>
              <a:t>۵</a:t>
            </a:r>
            <a:endParaRPr sz="1200">
              <a:solidFill>
                <a:schemeClr val="dk1"/>
              </a:solidFill>
            </a:endParaRPr>
          </a:p>
        </p:txBody>
      </p:sp>
      <p:sp>
        <p:nvSpPr>
          <p:cNvPr id="108" name="Google Shape;108;g21f6dcc8526_2_0"/>
          <p:cNvSpPr txBox="1"/>
          <p:nvPr/>
        </p:nvSpPr>
        <p:spPr>
          <a:xfrm>
            <a:off x="271925" y="1269750"/>
            <a:ext cx="3237600" cy="27885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0"/>
              </a:spcBef>
              <a:spcAft>
                <a:spcPts val="0"/>
              </a:spcAft>
              <a:buNone/>
            </a:pPr>
            <a:r>
              <a:rPr lang="en-GB" sz="1300">
                <a:solidFill>
                  <a:schemeClr val="dk1"/>
                </a:solidFill>
                <a:latin typeface="Verdana"/>
                <a:ea typeface="Verdana"/>
                <a:cs typeface="Verdana"/>
                <a:sym typeface="Verdana"/>
              </a:rPr>
              <a:t>شما واجد شرایط گرفتن </a:t>
            </a:r>
            <a:r>
              <a:rPr b="1" lang="en-GB" sz="1300">
                <a:solidFill>
                  <a:schemeClr val="dk1"/>
                </a:solidFill>
                <a:latin typeface="Verdana"/>
                <a:ea typeface="Verdana"/>
                <a:cs typeface="Verdana"/>
                <a:sym typeface="Verdana"/>
              </a:rPr>
              <a:t>پناهندگی سیاسی</a:t>
            </a:r>
            <a:r>
              <a:rPr lang="en-GB" sz="1300">
                <a:solidFill>
                  <a:schemeClr val="dk1"/>
                </a:solidFill>
                <a:latin typeface="Verdana"/>
                <a:ea typeface="Verdana"/>
                <a:cs typeface="Verdana"/>
                <a:sym typeface="Verdana"/>
              </a:rPr>
              <a:t> هستید اگر بتوانید ثابت کنید که در کشور مبدأ خود در امان نیستید  ، زیرا </a:t>
            </a:r>
            <a:r>
              <a:rPr b="1" lang="en-GB" sz="1300">
                <a:solidFill>
                  <a:schemeClr val="dk1"/>
                </a:solidFill>
                <a:latin typeface="Verdana"/>
                <a:ea typeface="Verdana"/>
                <a:cs typeface="Verdana"/>
                <a:sym typeface="Verdana"/>
              </a:rPr>
              <a:t>ترس قابل توجهی از آزار و اذیت شدن دارید و میتوانید آن را ثابت کنید</a:t>
            </a:r>
            <a:r>
              <a:rPr lang="en-GB" sz="1300">
                <a:solidFill>
                  <a:schemeClr val="dk1"/>
                </a:solidFill>
                <a:latin typeface="Verdana"/>
                <a:ea typeface="Verdana"/>
                <a:cs typeface="Verdana"/>
                <a:sym typeface="Verdana"/>
              </a:rPr>
              <a:t>.</a:t>
            </a:r>
            <a:endParaRPr sz="1300">
              <a:solidFill>
                <a:schemeClr val="dk1"/>
              </a:solidFill>
              <a:latin typeface="Verdana"/>
              <a:ea typeface="Verdana"/>
              <a:cs typeface="Verdana"/>
              <a:sym typeface="Verdana"/>
            </a:endParaRPr>
          </a:p>
          <a:p>
            <a:pPr indent="0" lvl="0" marL="0" rtl="1" algn="just">
              <a:lnSpc>
                <a:spcPct val="115000"/>
              </a:lnSpc>
              <a:spcBef>
                <a:spcPts val="800"/>
              </a:spcBef>
              <a:spcAft>
                <a:spcPts val="800"/>
              </a:spcAft>
              <a:buNone/>
            </a:pPr>
            <a:r>
              <a:rPr lang="en-GB" sz="1300">
                <a:solidFill>
                  <a:schemeClr val="dk1"/>
                </a:solidFill>
                <a:latin typeface="Verdana"/>
                <a:ea typeface="Verdana"/>
                <a:cs typeface="Verdana"/>
                <a:sym typeface="Verdana"/>
              </a:rPr>
              <a:t>در طول مصاحبه پناهندگی خود ، اگر قربانی آزار و اذیت  در کشور اصلی خود بوده اید ، باید به طور مفصل </a:t>
            </a:r>
            <a:r>
              <a:rPr b="1" lang="en-GB" sz="1300">
                <a:solidFill>
                  <a:schemeClr val="dk1"/>
                </a:solidFill>
                <a:latin typeface="Verdana"/>
                <a:ea typeface="Verdana"/>
                <a:cs typeface="Verdana"/>
                <a:sym typeface="Verdana"/>
              </a:rPr>
              <a:t>با ذکر جزییات</a:t>
            </a:r>
            <a:r>
              <a:rPr lang="en-GB" sz="1300">
                <a:solidFill>
                  <a:schemeClr val="dk1"/>
                </a:solidFill>
                <a:latin typeface="Verdana"/>
                <a:ea typeface="Verdana"/>
                <a:cs typeface="Verdana"/>
                <a:sym typeface="Verdana"/>
              </a:rPr>
              <a:t>  توضیح دهید و همچنان باید تاکید کنید که </a:t>
            </a:r>
            <a:r>
              <a:rPr b="1" lang="en-GB" sz="1300">
                <a:solidFill>
                  <a:schemeClr val="dk1"/>
                </a:solidFill>
                <a:latin typeface="Verdana"/>
                <a:ea typeface="Verdana"/>
                <a:cs typeface="Verdana"/>
                <a:sym typeface="Verdana"/>
              </a:rPr>
              <a:t>اگر الان شما را به کشور اصلیتان برگردانند،</a:t>
            </a:r>
            <a:r>
              <a:rPr lang="en-GB" sz="1300">
                <a:solidFill>
                  <a:schemeClr val="dk1"/>
                </a:solidFill>
                <a:latin typeface="Verdana"/>
                <a:ea typeface="Verdana"/>
                <a:cs typeface="Verdana"/>
                <a:sym typeface="Verdana"/>
              </a:rPr>
              <a:t> </a:t>
            </a:r>
            <a:r>
              <a:rPr b="1" lang="en-GB" sz="1300" u="sng">
                <a:solidFill>
                  <a:schemeClr val="dk1"/>
                </a:solidFill>
                <a:latin typeface="Verdana"/>
                <a:ea typeface="Verdana"/>
                <a:cs typeface="Verdana"/>
                <a:sym typeface="Verdana"/>
              </a:rPr>
              <a:t>شما در معرض خطر آزارو اذیت در آینده خواهید بود</a:t>
            </a:r>
            <a:r>
              <a:rPr lang="en-GB" sz="1300">
                <a:solidFill>
                  <a:schemeClr val="dk1"/>
                </a:solidFill>
                <a:latin typeface="Verdana"/>
                <a:ea typeface="Verdana"/>
                <a:cs typeface="Verdana"/>
                <a:sym typeface="Verdana"/>
              </a:rPr>
              <a:t>.</a:t>
            </a:r>
            <a:endParaRPr sz="1600">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2" name="Shape 112"/>
        <p:cNvGrpSpPr/>
        <p:nvPr/>
      </p:nvGrpSpPr>
      <p:grpSpPr>
        <a:xfrm>
          <a:off x="0" y="0"/>
          <a:ext cx="0" cy="0"/>
          <a:chOff x="0" y="0"/>
          <a:chExt cx="0" cy="0"/>
        </a:xfrm>
      </p:grpSpPr>
      <p:sp>
        <p:nvSpPr>
          <p:cNvPr id="113" name="Google Shape;113;g21f6dcc8526_2_17"/>
          <p:cNvSpPr txBox="1"/>
          <p:nvPr>
            <p:ph idx="12" type="sldNum"/>
          </p:nvPr>
        </p:nvSpPr>
        <p:spPr>
          <a:xfrm>
            <a:off x="3330580" y="4830500"/>
            <a:ext cx="398700" cy="407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Clr>
                <a:srgbClr val="000000"/>
              </a:buClr>
              <a:buSzPts val="1000"/>
              <a:buFont typeface="Arial"/>
              <a:buNone/>
            </a:pPr>
            <a:fld id="{00000000-1234-1234-1234-123412341234}" type="slidenum">
              <a:rPr lang="en-GB"/>
              <a:t>‹#›</a:t>
            </a:fld>
            <a:endParaRPr/>
          </a:p>
        </p:txBody>
      </p:sp>
      <p:sp>
        <p:nvSpPr>
          <p:cNvPr id="114" name="Google Shape;114;g21f6dcc8526_2_17"/>
          <p:cNvSpPr txBox="1"/>
          <p:nvPr/>
        </p:nvSpPr>
        <p:spPr>
          <a:xfrm>
            <a:off x="682625" y="2270125"/>
            <a:ext cx="2571900" cy="856800"/>
          </a:xfrm>
          <a:prstGeom prst="rect">
            <a:avLst/>
          </a:prstGeom>
          <a:noFill/>
          <a:ln>
            <a:noFill/>
          </a:ln>
        </p:spPr>
        <p:txBody>
          <a:bodyPr anchorCtr="0" anchor="t" bIns="91425" lIns="91425" spcFirstLastPara="1" rIns="91425" wrap="square" tIns="91425">
            <a:spAutoFit/>
          </a:bodyPr>
          <a:lstStyle/>
          <a:p>
            <a:pPr indent="0" lvl="0" marL="0" rtl="1" algn="ctr">
              <a:lnSpc>
                <a:spcPct val="115000"/>
              </a:lnSpc>
              <a:spcBef>
                <a:spcPts val="0"/>
              </a:spcBef>
              <a:spcAft>
                <a:spcPts val="0"/>
              </a:spcAft>
              <a:buClr>
                <a:schemeClr val="dk1"/>
              </a:buClr>
              <a:buSzPts val="1100"/>
              <a:buFont typeface="Arial"/>
              <a:buNone/>
            </a:pPr>
            <a:r>
              <a:rPr b="1" lang="en-GB" sz="2000">
                <a:solidFill>
                  <a:schemeClr val="lt1"/>
                </a:solidFill>
                <a:latin typeface="Verdana"/>
                <a:ea typeface="Verdana"/>
                <a:cs typeface="Verdana"/>
                <a:sym typeface="Verdana"/>
              </a:rPr>
              <a:t>۱. پناهندگی سیاسی</a:t>
            </a:r>
            <a:endParaRPr b="1" sz="2000">
              <a:solidFill>
                <a:schemeClr val="lt1"/>
              </a:solidFill>
              <a:latin typeface="Verdana"/>
              <a:ea typeface="Verdana"/>
              <a:cs typeface="Verdana"/>
              <a:sym typeface="Verdana"/>
            </a:endParaRPr>
          </a:p>
          <a:p>
            <a:pPr indent="0" lvl="0" marL="0" rtl="0" algn="l">
              <a:spcBef>
                <a:spcPts val="800"/>
              </a:spcBef>
              <a:spcAft>
                <a:spcPts val="0"/>
              </a:spcAft>
              <a:buNone/>
            </a:pPr>
            <a:r>
              <a:t/>
            </a:r>
            <a:endParaRPr>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191da5bfe2d_0_0"/>
          <p:cNvSpPr txBox="1"/>
          <p:nvPr>
            <p:ph idx="12" type="sldNum"/>
          </p:nvPr>
        </p:nvSpPr>
        <p:spPr>
          <a:xfrm>
            <a:off x="34926" y="4906700"/>
            <a:ext cx="341400" cy="4077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r>
              <a:rPr lang="en-GB" sz="1200">
                <a:solidFill>
                  <a:schemeClr val="dk1"/>
                </a:solidFill>
              </a:rPr>
              <a:t>۳</a:t>
            </a:r>
            <a:endParaRPr sz="1200">
              <a:solidFill>
                <a:schemeClr val="dk1"/>
              </a:solidFill>
            </a:endParaRPr>
          </a:p>
        </p:txBody>
      </p:sp>
      <p:sp>
        <p:nvSpPr>
          <p:cNvPr id="120" name="Google Shape;120;g191da5bfe2d_0_0"/>
          <p:cNvSpPr txBox="1"/>
          <p:nvPr/>
        </p:nvSpPr>
        <p:spPr>
          <a:xfrm>
            <a:off x="241475" y="868925"/>
            <a:ext cx="3298500" cy="35898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0"/>
              </a:spcBef>
              <a:spcAft>
                <a:spcPts val="0"/>
              </a:spcAft>
              <a:buClr>
                <a:schemeClr val="dk1"/>
              </a:buClr>
              <a:buSzPts val="1100"/>
              <a:buFont typeface="Arial"/>
              <a:buNone/>
            </a:pPr>
            <a:r>
              <a:rPr b="1" lang="en-GB" sz="1300">
                <a:solidFill>
                  <a:schemeClr val="dk1"/>
                </a:solidFill>
                <a:latin typeface="Verdana"/>
                <a:ea typeface="Verdana"/>
                <a:cs typeface="Verdana"/>
                <a:sym typeface="Verdana"/>
              </a:rPr>
              <a:t>کشور اصلی</a:t>
            </a:r>
            <a:r>
              <a:rPr lang="en-GB" sz="1300">
                <a:solidFill>
                  <a:schemeClr val="dk1"/>
                </a:solidFill>
                <a:latin typeface="Verdana"/>
                <a:ea typeface="Verdana"/>
                <a:cs typeface="Verdana"/>
                <a:sym typeface="Verdana"/>
              </a:rPr>
              <a:t> شما </a:t>
            </a:r>
            <a:r>
              <a:rPr b="1" lang="en-GB" sz="1300">
                <a:solidFill>
                  <a:schemeClr val="dk1"/>
                </a:solidFill>
                <a:latin typeface="Verdana"/>
                <a:ea typeface="Verdana"/>
                <a:cs typeface="Verdana"/>
                <a:sym typeface="Verdana"/>
              </a:rPr>
              <a:t>کشوری است که شهروندی</a:t>
            </a:r>
            <a:r>
              <a:rPr lang="en-GB" sz="1300">
                <a:solidFill>
                  <a:schemeClr val="dk1"/>
                </a:solidFill>
                <a:latin typeface="Verdana"/>
                <a:ea typeface="Verdana"/>
                <a:cs typeface="Verdana"/>
                <a:sym typeface="Verdana"/>
              </a:rPr>
              <a:t> آن را دارید. لزوما هم کشوری نیست که در آن متولد شده اید یا قبل از ورود به یونان در آن زندگی میکردید.</a:t>
            </a:r>
            <a:endParaRPr sz="1300">
              <a:solidFill>
                <a:schemeClr val="dk1"/>
              </a:solidFill>
              <a:latin typeface="Verdana"/>
              <a:ea typeface="Verdana"/>
              <a:cs typeface="Verdana"/>
              <a:sym typeface="Verdana"/>
            </a:endParaRPr>
          </a:p>
          <a:p>
            <a:pPr indent="0" lvl="0" marL="0" rtl="1" algn="just">
              <a:lnSpc>
                <a:spcPct val="115000"/>
              </a:lnSpc>
              <a:spcBef>
                <a:spcPts val="800"/>
              </a:spcBef>
              <a:spcAft>
                <a:spcPts val="0"/>
              </a:spcAft>
              <a:buClr>
                <a:schemeClr val="dk1"/>
              </a:buClr>
              <a:buSzPts val="1100"/>
              <a:buFont typeface="Arial"/>
              <a:buNone/>
            </a:pPr>
            <a:r>
              <a:rPr lang="en-GB" sz="1300">
                <a:solidFill>
                  <a:schemeClr val="dk1"/>
                </a:solidFill>
                <a:latin typeface="Verdana"/>
                <a:ea typeface="Verdana"/>
                <a:cs typeface="Verdana"/>
                <a:sym typeface="Verdana"/>
              </a:rPr>
              <a:t>اگر فاقد تابعیت هستید ، کشور مبدأ شما ممکن است به عنوان کشوری که در آن متولد شده اید یا عمدتا در آن زندگی می کردید در نظر گرفته شود ، مگر اینکه در اسرع وقت و حداکثر در حین مصاحبه  بی تابعیتی خود را به اداره پناهندگی اثبات کنید.</a:t>
            </a:r>
            <a:endParaRPr sz="1300">
              <a:solidFill>
                <a:schemeClr val="dk1"/>
              </a:solidFill>
              <a:latin typeface="Verdana"/>
              <a:ea typeface="Verdana"/>
              <a:cs typeface="Verdana"/>
              <a:sym typeface="Verdana"/>
            </a:endParaRPr>
          </a:p>
          <a:p>
            <a:pPr indent="0" lvl="0" marL="0" rtl="1" algn="just">
              <a:lnSpc>
                <a:spcPct val="100000"/>
              </a:lnSpc>
              <a:spcBef>
                <a:spcPts val="800"/>
              </a:spcBef>
              <a:spcAft>
                <a:spcPts val="0"/>
              </a:spcAft>
              <a:buClr>
                <a:schemeClr val="dk1"/>
              </a:buClr>
              <a:buSzPts val="1100"/>
              <a:buFont typeface="Arial"/>
              <a:buNone/>
            </a:pPr>
            <a:r>
              <a:rPr lang="en-GB" sz="1300">
                <a:solidFill>
                  <a:schemeClr val="dk1"/>
                </a:solidFill>
                <a:latin typeface="Verdana"/>
                <a:ea typeface="Verdana"/>
                <a:cs typeface="Verdana"/>
                <a:sym typeface="Verdana"/>
              </a:rPr>
              <a:t>هنگام درخواست پناهندگی در یونان ، ممکن است واجد شرایط دو نوع حمایت بین المللی باشید:</a:t>
            </a:r>
            <a:endParaRPr sz="1300">
              <a:solidFill>
                <a:schemeClr val="dk1"/>
              </a:solidFill>
              <a:latin typeface="Verdana"/>
              <a:ea typeface="Verdana"/>
              <a:cs typeface="Verdana"/>
              <a:sym typeface="Verdana"/>
            </a:endParaRPr>
          </a:p>
          <a:p>
            <a:pPr indent="-262549" lvl="0" marL="269999" marR="457200" rtl="1" algn="just">
              <a:lnSpc>
                <a:spcPct val="200000"/>
              </a:lnSpc>
              <a:spcBef>
                <a:spcPts val="1000"/>
              </a:spcBef>
              <a:spcAft>
                <a:spcPts val="0"/>
              </a:spcAft>
              <a:buClr>
                <a:schemeClr val="dk1"/>
              </a:buClr>
              <a:buSzPts val="1300"/>
              <a:buFont typeface="Verdana"/>
              <a:buChar char="●"/>
            </a:pPr>
            <a:r>
              <a:rPr b="1" lang="en-GB" sz="1300">
                <a:solidFill>
                  <a:schemeClr val="dk1"/>
                </a:solidFill>
                <a:latin typeface="Verdana"/>
                <a:ea typeface="Verdana"/>
                <a:cs typeface="Verdana"/>
                <a:sym typeface="Verdana"/>
              </a:rPr>
              <a:t>پناهندگی سیاسی (۱)</a:t>
            </a:r>
            <a:endParaRPr b="1" sz="1300">
              <a:solidFill>
                <a:schemeClr val="dk1"/>
              </a:solidFill>
              <a:latin typeface="Verdana"/>
              <a:ea typeface="Verdana"/>
              <a:cs typeface="Verdana"/>
              <a:sym typeface="Verdana"/>
            </a:endParaRPr>
          </a:p>
          <a:p>
            <a:pPr indent="-262549" lvl="0" marL="269999" marR="457200" rtl="1" algn="just">
              <a:lnSpc>
                <a:spcPct val="115000"/>
              </a:lnSpc>
              <a:spcBef>
                <a:spcPts val="0"/>
              </a:spcBef>
              <a:spcAft>
                <a:spcPts val="0"/>
              </a:spcAft>
              <a:buClr>
                <a:schemeClr val="dk1"/>
              </a:buClr>
              <a:buSzPts val="1300"/>
              <a:buFont typeface="Verdana"/>
              <a:buChar char="●"/>
            </a:pPr>
            <a:r>
              <a:rPr b="1" lang="en-GB" sz="1300">
                <a:solidFill>
                  <a:schemeClr val="dk1"/>
                </a:solidFill>
                <a:latin typeface="Verdana"/>
                <a:ea typeface="Verdana"/>
                <a:cs typeface="Verdana"/>
                <a:sym typeface="Verdana"/>
              </a:rPr>
              <a:t>پناهندگی اجتماعی (۲)</a:t>
            </a:r>
            <a:endParaRPr sz="1300">
              <a:solidFill>
                <a:schemeClr val="dk1"/>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
          <p:cNvSpPr txBox="1"/>
          <p:nvPr/>
        </p:nvSpPr>
        <p:spPr>
          <a:xfrm>
            <a:off x="328325" y="358800"/>
            <a:ext cx="3124800" cy="46104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0"/>
              </a:spcBef>
              <a:spcAft>
                <a:spcPts val="0"/>
              </a:spcAft>
              <a:buNone/>
            </a:pPr>
            <a:r>
              <a:rPr b="1" lang="en-GB" sz="1200">
                <a:solidFill>
                  <a:schemeClr val="dk1"/>
                </a:solidFill>
              </a:rPr>
              <a:t>هدف</a:t>
            </a:r>
            <a:r>
              <a:rPr b="1" lang="en-GB" sz="1200">
                <a:solidFill>
                  <a:schemeClr val="dk1"/>
                </a:solidFill>
                <a:latin typeface="Verdana"/>
                <a:ea typeface="Verdana"/>
                <a:cs typeface="Verdana"/>
                <a:sym typeface="Verdana"/>
              </a:rPr>
              <a:t> </a:t>
            </a:r>
            <a:r>
              <a:rPr b="1" lang="en-GB" sz="1200">
                <a:solidFill>
                  <a:schemeClr val="dk1"/>
                </a:solidFill>
              </a:rPr>
              <a:t>از تهیه این مقاله ارائه اطلاعات کلی در مورد </a:t>
            </a:r>
            <a:r>
              <a:rPr b="1" lang="en-GB" sz="1200">
                <a:solidFill>
                  <a:srgbClr val="CF1D1D"/>
                </a:solidFill>
              </a:rPr>
              <a:t>حقوق شما در روند پناهندگی در لسبوس یونان</a:t>
            </a:r>
            <a:r>
              <a:rPr b="1" lang="en-GB" sz="1200">
                <a:solidFill>
                  <a:schemeClr val="dk1"/>
                </a:solidFill>
              </a:rPr>
              <a:t> تحت رویه مرزی از جولای۲۰۲۱ است. این مقاله جامع نیست و امکان تغییر دارد. توصیه می کنیم در مورد پرونده پناهندگی خود با یک وکیل یونانی مشورت کنید</a:t>
            </a:r>
            <a:r>
              <a:rPr b="1" lang="en-GB" sz="1200">
                <a:solidFill>
                  <a:schemeClr val="dk1"/>
                </a:solidFill>
                <a:latin typeface="Verdana"/>
                <a:ea typeface="Verdana"/>
                <a:cs typeface="Verdana"/>
                <a:sym typeface="Verdana"/>
              </a:rPr>
              <a:t>. </a:t>
            </a:r>
            <a:endParaRPr b="1" sz="1200">
              <a:solidFill>
                <a:schemeClr val="dk1"/>
              </a:solidFill>
              <a:latin typeface="Verdana"/>
              <a:ea typeface="Verdana"/>
              <a:cs typeface="Verdana"/>
              <a:sym typeface="Verdana"/>
            </a:endParaRPr>
          </a:p>
          <a:p>
            <a:pPr indent="0" lvl="0" marL="0" rtl="1" algn="just">
              <a:lnSpc>
                <a:spcPct val="115000"/>
              </a:lnSpc>
              <a:spcBef>
                <a:spcPts val="800"/>
              </a:spcBef>
              <a:spcAft>
                <a:spcPts val="0"/>
              </a:spcAft>
              <a:buNone/>
            </a:pPr>
            <a:r>
              <a:rPr b="1" lang="en-GB" sz="1200">
                <a:solidFill>
                  <a:srgbClr val="FF0000"/>
                </a:solidFill>
              </a:rPr>
              <a:t>اگر در یونان ثبت نام کرده اید که اهل سوریه ، افغانستان ، سومالی ، بنگلادش یا پاکستان هستید ، مصاحبه پناهندگی نخواهید داشت بلکه مصاحبه ای برای واجد شرایط بودن خواهید داشت، اطلاعات زیر برای شما صدق نمیکند (لطفاً</a:t>
            </a:r>
            <a:r>
              <a:rPr b="1" lang="en-GB" sz="1200">
                <a:solidFill>
                  <a:srgbClr val="FF0000"/>
                </a:solidFill>
                <a:latin typeface="Verdana"/>
                <a:ea typeface="Verdana"/>
                <a:cs typeface="Verdana"/>
                <a:sym typeface="Verdana"/>
              </a:rPr>
              <a:t>  </a:t>
            </a:r>
            <a:r>
              <a:rPr b="1" lang="en-GB" sz="1200">
                <a:solidFill>
                  <a:srgbClr val="FF0000"/>
                </a:solidFill>
              </a:rPr>
              <a:t>به صفحه اطلاعاتی </a:t>
            </a:r>
            <a:r>
              <a:rPr b="1" i="1" lang="en-GB" sz="1200">
                <a:solidFill>
                  <a:srgbClr val="FF0000"/>
                </a:solidFill>
              </a:rPr>
              <a:t>حقوق خود را بدانید</a:t>
            </a:r>
            <a:r>
              <a:rPr b="1" i="1" lang="en-GB" sz="1200">
                <a:solidFill>
                  <a:srgbClr val="FF0000"/>
                </a:solidFill>
                <a:latin typeface="Verdana"/>
                <a:ea typeface="Verdana"/>
                <a:cs typeface="Verdana"/>
                <a:sym typeface="Verdana"/>
              </a:rPr>
              <a:t>  </a:t>
            </a:r>
            <a:r>
              <a:rPr b="1" lang="en-GB" sz="1200">
                <a:solidFill>
                  <a:srgbClr val="FF0000"/>
                </a:solidFill>
              </a:rPr>
              <a:t>مراجعه کنید</a:t>
            </a:r>
            <a:r>
              <a:rPr b="1" lang="en-GB" sz="1200">
                <a:solidFill>
                  <a:srgbClr val="FF0000"/>
                </a:solidFill>
                <a:latin typeface="Verdana"/>
                <a:ea typeface="Verdana"/>
                <a:cs typeface="Verdana"/>
                <a:sym typeface="Verdana"/>
              </a:rPr>
              <a:t> </a:t>
            </a:r>
            <a:r>
              <a:rPr b="1" lang="en-GB" sz="1200">
                <a:solidFill>
                  <a:srgbClr val="FF0000"/>
                </a:solidFill>
              </a:rPr>
              <a:t>–مصاحبه واجد شرایط بودن برای کشورهای افغانستان، سوریه، سومالی، بنگلادش و پاکستان.)</a:t>
            </a:r>
            <a:endParaRPr b="1" sz="1200">
              <a:solidFill>
                <a:srgbClr val="FF0000"/>
              </a:solidFill>
            </a:endParaRPr>
          </a:p>
          <a:p>
            <a:pPr indent="0" lvl="0" marL="0" rtl="1" algn="just">
              <a:lnSpc>
                <a:spcPct val="115000"/>
              </a:lnSpc>
              <a:spcBef>
                <a:spcPts val="800"/>
              </a:spcBef>
              <a:spcAft>
                <a:spcPts val="800"/>
              </a:spcAft>
              <a:buNone/>
            </a:pPr>
            <a:r>
              <a:rPr b="1" lang="en-GB" sz="1200">
                <a:solidFill>
                  <a:schemeClr val="dk1"/>
                </a:solidFill>
              </a:rPr>
              <a:t>مصاحبه پناهندگی اصلی ترین فرصت شما برای توضیح این است که چرا کشور اصلی خود را ترک کرده اید و چرا نمی توانید به آنجا بازگردید. توصیه می کنیم قبل از مصاحبه خود با یک وکیل یا یک سازمان حقوقی غیردولتی</a:t>
            </a:r>
            <a:r>
              <a:rPr b="1" lang="en-GB" sz="1200">
                <a:solidFill>
                  <a:schemeClr val="dk1"/>
                </a:solidFill>
                <a:latin typeface="Verdana"/>
                <a:ea typeface="Verdana"/>
                <a:cs typeface="Verdana"/>
                <a:sym typeface="Verdana"/>
              </a:rPr>
              <a:t>  </a:t>
            </a:r>
            <a:r>
              <a:rPr b="1" lang="en-GB" sz="1200">
                <a:solidFill>
                  <a:schemeClr val="dk1"/>
                </a:solidFill>
              </a:rPr>
              <a:t>مشورت کنید تا بهترین آمادگی را برای مصاحبه خود داشته باشید. کشور اصلی شما کشور تابعیت شما است ، نه لزوما کشوری که در آن متولد شده اید یا کشوری که قبل از آمدن به یونان در آن زندگی می کرده اید.</a:t>
            </a:r>
            <a:endParaRPr sz="1200">
              <a:solidFill>
                <a:schemeClr val="dk1"/>
              </a:solidFill>
            </a:endParaRPr>
          </a:p>
        </p:txBody>
      </p:sp>
      <p:sp>
        <p:nvSpPr>
          <p:cNvPr id="126" name="Google Shape;126;p2"/>
          <p:cNvSpPr txBox="1"/>
          <p:nvPr/>
        </p:nvSpPr>
        <p:spPr>
          <a:xfrm>
            <a:off x="63500" y="4918075"/>
            <a:ext cx="2763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800"/>
              <a:buFont typeface="Arial"/>
              <a:buNone/>
            </a:pPr>
            <a:r>
              <a:rPr lang="en-GB" sz="1200">
                <a:solidFill>
                  <a:schemeClr val="dk1"/>
                </a:solidFill>
              </a:rPr>
              <a:t>۲</a:t>
            </a:r>
            <a:endParaRPr sz="1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C4587"/>
        </a:solidFill>
      </p:bgPr>
    </p:bg>
    <p:spTree>
      <p:nvGrpSpPr>
        <p:cNvPr id="130" name="Shape 130"/>
        <p:cNvGrpSpPr/>
        <p:nvPr/>
      </p:nvGrpSpPr>
      <p:grpSpPr>
        <a:xfrm>
          <a:off x="0" y="0"/>
          <a:ext cx="0" cy="0"/>
          <a:chOff x="0" y="0"/>
          <a:chExt cx="0" cy="0"/>
        </a:xfrm>
      </p:grpSpPr>
      <p:sp>
        <p:nvSpPr>
          <p:cNvPr id="131" name="Google Shape;131;p1"/>
          <p:cNvSpPr/>
          <p:nvPr/>
        </p:nvSpPr>
        <p:spPr>
          <a:xfrm>
            <a:off x="470975" y="2194750"/>
            <a:ext cx="2866500" cy="4143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1"/>
          <p:cNvSpPr txBox="1"/>
          <p:nvPr/>
        </p:nvSpPr>
        <p:spPr>
          <a:xfrm>
            <a:off x="303125" y="2194750"/>
            <a:ext cx="3202200" cy="337200"/>
          </a:xfrm>
          <a:prstGeom prst="rect">
            <a:avLst/>
          </a:prstGeom>
          <a:noFill/>
          <a:ln>
            <a:noFill/>
          </a:ln>
        </p:spPr>
        <p:txBody>
          <a:bodyPr anchorCtr="0" anchor="t" bIns="0" lIns="91425" spcFirstLastPara="1" rIns="91425" wrap="square" tIns="90000">
            <a:spAutoFit/>
          </a:bodyPr>
          <a:lstStyle/>
          <a:p>
            <a:pPr indent="0" lvl="0" marL="0" marR="35999" rtl="0" algn="ctr">
              <a:lnSpc>
                <a:spcPct val="100000"/>
              </a:lnSpc>
              <a:spcBef>
                <a:spcPts val="0"/>
              </a:spcBef>
              <a:spcAft>
                <a:spcPts val="0"/>
              </a:spcAft>
              <a:buClr>
                <a:srgbClr val="000000"/>
              </a:buClr>
              <a:buSzPts val="1500"/>
              <a:buFont typeface="Arial"/>
              <a:buNone/>
            </a:pPr>
            <a:r>
              <a:rPr b="1" lang="en-GB" sz="1600" cap="small">
                <a:solidFill>
                  <a:srgbClr val="1C4587"/>
                </a:solidFill>
                <a:latin typeface="Verdana"/>
                <a:ea typeface="Verdana"/>
                <a:cs typeface="Verdana"/>
                <a:sym typeface="Verdana"/>
              </a:rPr>
              <a:t>حقوق خود را بدانید</a:t>
            </a:r>
            <a:endParaRPr b="1" i="0" sz="1600" u="none" cap="none" strike="noStrike">
              <a:solidFill>
                <a:srgbClr val="1C4587"/>
              </a:solidFill>
              <a:latin typeface="Verdana"/>
              <a:ea typeface="Verdana"/>
              <a:cs typeface="Verdana"/>
              <a:sym typeface="Verdana"/>
            </a:endParaRPr>
          </a:p>
        </p:txBody>
      </p:sp>
      <p:sp>
        <p:nvSpPr>
          <p:cNvPr id="133" name="Google Shape;133;p1"/>
          <p:cNvSpPr txBox="1"/>
          <p:nvPr/>
        </p:nvSpPr>
        <p:spPr>
          <a:xfrm>
            <a:off x="371663" y="2751400"/>
            <a:ext cx="3036600" cy="677100"/>
          </a:xfrm>
          <a:prstGeom prst="rect">
            <a:avLst/>
          </a:prstGeom>
          <a:noFill/>
          <a:ln>
            <a:noFill/>
          </a:ln>
        </p:spPr>
        <p:txBody>
          <a:bodyPr anchorCtr="0" anchor="t" bIns="91425" lIns="91425" spcFirstLastPara="1" rIns="91425" wrap="square" tIns="91425">
            <a:spAutoFit/>
          </a:bodyPr>
          <a:lstStyle/>
          <a:p>
            <a:pPr indent="0" lvl="0" marL="0" marR="35999" rtl="0" algn="ctr">
              <a:lnSpc>
                <a:spcPct val="100000"/>
              </a:lnSpc>
              <a:spcBef>
                <a:spcPts val="0"/>
              </a:spcBef>
              <a:spcAft>
                <a:spcPts val="0"/>
              </a:spcAft>
              <a:buClr>
                <a:schemeClr val="dk1"/>
              </a:buClr>
              <a:buSzPts val="1100"/>
              <a:buFont typeface="Arial"/>
              <a:buNone/>
            </a:pPr>
            <a:r>
              <a:rPr b="1" lang="en-GB" sz="1600" cap="small">
                <a:solidFill>
                  <a:schemeClr val="lt1"/>
                </a:solidFill>
                <a:latin typeface="Verdana"/>
                <a:ea typeface="Verdana"/>
                <a:cs typeface="Verdana"/>
                <a:sym typeface="Verdana"/>
              </a:rPr>
              <a:t>چه کسی میتواند حمایت بین المللی دریافت کند؟ </a:t>
            </a:r>
            <a:endParaRPr b="1" sz="1700" cap="small">
              <a:solidFill>
                <a:schemeClr val="lt1"/>
              </a:solidFill>
              <a:latin typeface="Verdana"/>
              <a:ea typeface="Verdana"/>
              <a:cs typeface="Verdana"/>
              <a:sym typeface="Verdana"/>
            </a:endParaRPr>
          </a:p>
        </p:txBody>
      </p:sp>
      <p:sp>
        <p:nvSpPr>
          <p:cNvPr id="134" name="Google Shape;134;p1"/>
          <p:cNvSpPr txBox="1"/>
          <p:nvPr/>
        </p:nvSpPr>
        <p:spPr>
          <a:xfrm>
            <a:off x="389988" y="152400"/>
            <a:ext cx="3000000" cy="323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500"/>
              <a:buFont typeface="Arial"/>
              <a:buNone/>
            </a:pPr>
            <a:r>
              <a:rPr b="1" lang="en-GB" sz="700">
                <a:solidFill>
                  <a:schemeClr val="lt1"/>
                </a:solidFill>
                <a:latin typeface="Verdana"/>
                <a:ea typeface="Verdana"/>
                <a:cs typeface="Verdana"/>
                <a:sym typeface="Verdana"/>
              </a:rPr>
              <a:t>FARSI </a:t>
            </a:r>
            <a:r>
              <a:rPr b="1" lang="en-GB" sz="900">
                <a:solidFill>
                  <a:schemeClr val="lt1"/>
                </a:solidFill>
                <a:latin typeface="Verdana"/>
                <a:ea typeface="Verdana"/>
                <a:cs typeface="Verdana"/>
                <a:sym typeface="Verdana"/>
              </a:rPr>
              <a:t>فارسی</a:t>
            </a:r>
            <a:endParaRPr b="0" i="0" sz="1800" u="none" cap="none" strike="noStrike">
              <a:solidFill>
                <a:srgbClr val="000000"/>
              </a:solidFill>
              <a:latin typeface="Arial"/>
              <a:ea typeface="Arial"/>
              <a:cs typeface="Arial"/>
              <a:sym typeface="Arial"/>
            </a:endParaRPr>
          </a:p>
        </p:txBody>
      </p:sp>
      <p:pic>
        <p:nvPicPr>
          <p:cNvPr id="135" name="Google Shape;135;p1"/>
          <p:cNvPicPr preferRelativeResize="0"/>
          <p:nvPr/>
        </p:nvPicPr>
        <p:blipFill rotWithShape="1">
          <a:blip r:embed="rId3">
            <a:alphaModFix/>
          </a:blip>
          <a:srcRect b="0" l="0" r="0" t="0"/>
          <a:stretch/>
        </p:blipFill>
        <p:spPr>
          <a:xfrm>
            <a:off x="1246200" y="4328300"/>
            <a:ext cx="1355703" cy="763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g1b97dac1eef_0_11"/>
          <p:cNvSpPr txBox="1"/>
          <p:nvPr>
            <p:ph idx="12" type="sldNum"/>
          </p:nvPr>
        </p:nvSpPr>
        <p:spPr>
          <a:xfrm>
            <a:off x="66304" y="4906700"/>
            <a:ext cx="386400" cy="407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Clr>
                <a:srgbClr val="000000"/>
              </a:buClr>
              <a:buSzPts val="1000"/>
              <a:buFont typeface="Arial"/>
              <a:buNone/>
            </a:pPr>
            <a:r>
              <a:rPr lang="en-GB" sz="1200">
                <a:solidFill>
                  <a:schemeClr val="dk1"/>
                </a:solidFill>
              </a:rPr>
              <a:t>۱۳</a:t>
            </a:r>
            <a:endParaRPr sz="1200">
              <a:solidFill>
                <a:schemeClr val="dk1"/>
              </a:solidFill>
            </a:endParaRPr>
          </a:p>
        </p:txBody>
      </p:sp>
      <p:sp>
        <p:nvSpPr>
          <p:cNvPr id="61" name="Google Shape;61;g1b97dac1eef_0_11"/>
          <p:cNvSpPr txBox="1"/>
          <p:nvPr/>
        </p:nvSpPr>
        <p:spPr>
          <a:xfrm>
            <a:off x="268775" y="197700"/>
            <a:ext cx="3243900" cy="4932600"/>
          </a:xfrm>
          <a:prstGeom prst="rect">
            <a:avLst/>
          </a:prstGeom>
          <a:noFill/>
          <a:ln>
            <a:noFill/>
          </a:ln>
        </p:spPr>
        <p:txBody>
          <a:bodyPr anchorCtr="0" anchor="t" bIns="91425" lIns="91425" spcFirstLastPara="1" rIns="91425" wrap="square" tIns="91425">
            <a:spAutoFit/>
          </a:bodyPr>
          <a:lstStyle/>
          <a:p>
            <a:pPr indent="-256200" lvl="0" marL="360000" marR="28737" rtl="1" algn="r">
              <a:lnSpc>
                <a:spcPct val="115000"/>
              </a:lnSpc>
              <a:spcBef>
                <a:spcPts val="0"/>
              </a:spcBef>
              <a:spcAft>
                <a:spcPts val="0"/>
              </a:spcAft>
              <a:buClr>
                <a:schemeClr val="dk1"/>
              </a:buClr>
              <a:buSzPts val="1200"/>
              <a:buChar char="●"/>
            </a:pPr>
            <a:r>
              <a:rPr b="1" lang="en-GB" sz="1200">
                <a:solidFill>
                  <a:srgbClr val="C00000"/>
                </a:solidFill>
                <a:latin typeface="Verdana"/>
                <a:ea typeface="Verdana"/>
                <a:cs typeface="Verdana"/>
                <a:sym typeface="Verdana"/>
              </a:rPr>
              <a:t>چرا</a:t>
            </a:r>
            <a:r>
              <a:rPr lang="en-GB" sz="1200">
                <a:solidFill>
                  <a:schemeClr val="dk1"/>
                </a:solidFill>
                <a:latin typeface="Verdana"/>
                <a:ea typeface="Verdana"/>
                <a:cs typeface="Verdana"/>
                <a:sym typeface="Verdana"/>
              </a:rPr>
              <a:t> نمی توانید به شهر خود یا هر مکان دیگری در کشور خود  برگردید ، به عنوان مثال: به دلیل این که آنجا نیز برای شما امن نیست. به دلیل این که شما به دلیل زن بودن به دلیل قومیت یا مذهب خود در آنجا مورد تبعیض قرار خواهید گرفت. به دلیل این که شما به طور قانونی نمی توانید در هیچ کجای کشور خود برگردید ؛ به دلیل این که هیچ  خانواده یا حمایتی در آنجا ندارید ؛ زیرا شما دارای فرزندان خردسال هستید. به دلیل این که شما یک زن مجرد/یک فرد مسن/یک خردسال هستید ؛  از بیماریها یا معلولیتهای شدید رنج می برید (که به عنوان مثال زندگی شما را در کشور شما بسیار دشوار می کند ، یا به عنوان مثال نمی توانید به درمان مورد نیاز خود دسترسی پیدا کنید) ؛ زیرا شما هرگز در کشور  خود زندگی نکرده اید (به عنوان مثال ، افغانهای متولد ایران که هرگز در افغانستان نبوده اند) و غیره.</a:t>
            </a:r>
            <a:endParaRPr sz="1200">
              <a:solidFill>
                <a:schemeClr val="dk1"/>
              </a:solidFill>
              <a:latin typeface="Verdana"/>
              <a:ea typeface="Verdana"/>
              <a:cs typeface="Verdana"/>
              <a:sym typeface="Verdana"/>
            </a:endParaRPr>
          </a:p>
          <a:p>
            <a:pPr indent="0" lvl="0" marL="0" rtl="1" algn="r">
              <a:lnSpc>
                <a:spcPct val="115000"/>
              </a:lnSpc>
              <a:spcBef>
                <a:spcPts val="800"/>
              </a:spcBef>
              <a:spcAft>
                <a:spcPts val="800"/>
              </a:spcAft>
              <a:buNone/>
            </a:pPr>
            <a:r>
              <a:rPr lang="en-GB" sz="1200">
                <a:solidFill>
                  <a:schemeClr val="dk1"/>
                </a:solidFill>
                <a:latin typeface="Verdana"/>
                <a:ea typeface="Verdana"/>
                <a:cs typeface="Verdana"/>
                <a:sym typeface="Verdana"/>
              </a:rPr>
              <a:t>در بعضی از موارد ، کارها و فعالیت هایی که فرد در کشور اصلی خود انجام داده است باعث میشود که این فرد پناهندگی بین المللی دریافت نکند. این در صورتی است که فرد جرم های بزرگی انجام داده باشد.</a:t>
            </a:r>
            <a:endParaRPr sz="1200">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g1b97dac1eef_0_5"/>
          <p:cNvSpPr txBox="1"/>
          <p:nvPr>
            <p:ph idx="12" type="sldNum"/>
          </p:nvPr>
        </p:nvSpPr>
        <p:spPr>
          <a:xfrm>
            <a:off x="34050" y="4906700"/>
            <a:ext cx="400800" cy="407700"/>
          </a:xfrm>
          <a:prstGeom prst="rect">
            <a:avLst/>
          </a:prstGeom>
        </p:spPr>
        <p:txBody>
          <a:bodyPr anchorCtr="0" anchor="ctr" bIns="91425" lIns="91425" spcFirstLastPara="1" rIns="91425" wrap="square" tIns="91425">
            <a:normAutofit fontScale="70000"/>
          </a:bodyPr>
          <a:lstStyle/>
          <a:p>
            <a:pPr indent="0" lvl="0" marL="0" rtl="0" algn="r">
              <a:spcBef>
                <a:spcPts val="0"/>
              </a:spcBef>
              <a:spcAft>
                <a:spcPts val="0"/>
              </a:spcAft>
              <a:buClr>
                <a:srgbClr val="000000"/>
              </a:buClr>
              <a:buSzPct val="56451"/>
              <a:buFont typeface="Arial"/>
              <a:buNone/>
            </a:pPr>
            <a:r>
              <a:rPr lang="en-GB" sz="1771">
                <a:solidFill>
                  <a:schemeClr val="dk1"/>
                </a:solidFill>
              </a:rPr>
              <a:t>۱۲</a:t>
            </a:r>
            <a:endParaRPr sz="1771">
              <a:solidFill>
                <a:schemeClr val="dk1"/>
              </a:solidFill>
            </a:endParaRPr>
          </a:p>
        </p:txBody>
      </p:sp>
      <p:sp>
        <p:nvSpPr>
          <p:cNvPr id="67" name="Google Shape;67;g1b97dac1eef_0_5"/>
          <p:cNvSpPr txBox="1"/>
          <p:nvPr/>
        </p:nvSpPr>
        <p:spPr>
          <a:xfrm>
            <a:off x="262650" y="558125"/>
            <a:ext cx="3254700" cy="42114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0"/>
              </a:spcBef>
              <a:spcAft>
                <a:spcPts val="0"/>
              </a:spcAft>
              <a:buClr>
                <a:schemeClr val="dk1"/>
              </a:buClr>
              <a:buSzPts val="1100"/>
              <a:buFont typeface="Arial"/>
              <a:buNone/>
            </a:pPr>
            <a:r>
              <a:rPr lang="en-GB" sz="1200">
                <a:solidFill>
                  <a:schemeClr val="dk1"/>
                </a:solidFill>
                <a:latin typeface="Verdana"/>
                <a:ea typeface="Verdana"/>
                <a:cs typeface="Verdana"/>
                <a:sym typeface="Verdana"/>
              </a:rPr>
              <a:t>برای واجد شرایط بودن هر یک از حمایت (قبولی) های ذکر شده ، ضروری است که بتوانید موارد زیر را نیز توضیح دهید: </a:t>
            </a:r>
            <a:endParaRPr sz="1200">
              <a:solidFill>
                <a:schemeClr val="dk1"/>
              </a:solidFill>
              <a:latin typeface="Verdana"/>
              <a:ea typeface="Verdana"/>
              <a:cs typeface="Verdana"/>
              <a:sym typeface="Verdana"/>
            </a:endParaRPr>
          </a:p>
          <a:p>
            <a:pPr indent="-256200" lvl="0" marL="360000" marR="99664" rtl="1" algn="just">
              <a:lnSpc>
                <a:spcPct val="115000"/>
              </a:lnSpc>
              <a:spcBef>
                <a:spcPts val="800"/>
              </a:spcBef>
              <a:spcAft>
                <a:spcPts val="0"/>
              </a:spcAft>
              <a:buClr>
                <a:schemeClr val="dk1"/>
              </a:buClr>
              <a:buSzPts val="1200"/>
              <a:buChar char="●"/>
            </a:pPr>
            <a:r>
              <a:rPr b="1" lang="en-GB" sz="1200">
                <a:solidFill>
                  <a:srgbClr val="C00000"/>
                </a:solidFill>
                <a:latin typeface="Verdana"/>
                <a:ea typeface="Verdana"/>
                <a:cs typeface="Verdana"/>
                <a:sym typeface="Verdana"/>
              </a:rPr>
              <a:t>چه کسی</a:t>
            </a:r>
            <a:r>
              <a:rPr lang="en-GB" sz="1200">
                <a:solidFill>
                  <a:schemeClr val="dk1"/>
                </a:solidFill>
                <a:latin typeface="Verdana"/>
                <a:ea typeface="Verdana"/>
                <a:cs typeface="Verdana"/>
                <a:sym typeface="Verdana"/>
              </a:rPr>
              <a:t>  مسئول آزار و شکنجه ای است که شما از آن می ترسید یا آسیب جدی که در معرض آن هستید ، به عنوان مثال: دولت یا عامل دولتی ، یک گروه شبه نظامی ، یا سازمان یا فرد دیگری در کشور شما. </a:t>
            </a:r>
            <a:endParaRPr sz="1200">
              <a:solidFill>
                <a:schemeClr val="dk1"/>
              </a:solidFill>
              <a:latin typeface="Verdana"/>
              <a:ea typeface="Verdana"/>
              <a:cs typeface="Verdana"/>
              <a:sym typeface="Verdana"/>
            </a:endParaRPr>
          </a:p>
          <a:p>
            <a:pPr indent="-256200" lvl="0" marL="360000" marR="99664" rtl="1" algn="just">
              <a:lnSpc>
                <a:spcPct val="115000"/>
              </a:lnSpc>
              <a:spcBef>
                <a:spcPts val="1000"/>
              </a:spcBef>
              <a:spcAft>
                <a:spcPts val="0"/>
              </a:spcAft>
              <a:buClr>
                <a:schemeClr val="dk1"/>
              </a:buClr>
              <a:buSzPts val="1200"/>
              <a:buChar char="●"/>
            </a:pPr>
            <a:r>
              <a:rPr b="1" lang="en-GB" sz="1200">
                <a:solidFill>
                  <a:srgbClr val="C00000"/>
                </a:solidFill>
                <a:latin typeface="Verdana"/>
                <a:ea typeface="Verdana"/>
                <a:cs typeface="Verdana"/>
                <a:sym typeface="Verdana"/>
              </a:rPr>
              <a:t>چر</a:t>
            </a:r>
            <a:r>
              <a:rPr b="1" lang="en-GB" sz="1200">
                <a:solidFill>
                  <a:schemeClr val="dk1"/>
                </a:solidFill>
                <a:latin typeface="Verdana"/>
                <a:ea typeface="Verdana"/>
                <a:cs typeface="Verdana"/>
                <a:sym typeface="Verdana"/>
              </a:rPr>
              <a:t>ا </a:t>
            </a:r>
            <a:r>
              <a:rPr lang="en-GB" sz="1200">
                <a:solidFill>
                  <a:schemeClr val="dk1"/>
                </a:solidFill>
                <a:latin typeface="Verdana"/>
                <a:ea typeface="Verdana"/>
                <a:cs typeface="Verdana"/>
                <a:sym typeface="Verdana"/>
              </a:rPr>
              <a:t>شما نتوانستید از مقامات کشور خود درخواست حمایت کنید ، یا </a:t>
            </a:r>
            <a:r>
              <a:rPr b="1" lang="en-GB" sz="1200">
                <a:solidFill>
                  <a:srgbClr val="C00000"/>
                </a:solidFill>
                <a:latin typeface="Verdana"/>
                <a:ea typeface="Verdana"/>
                <a:cs typeface="Verdana"/>
                <a:sym typeface="Verdana"/>
              </a:rPr>
              <a:t>چر</a:t>
            </a:r>
            <a:r>
              <a:rPr b="1" lang="en-GB" sz="1200">
                <a:solidFill>
                  <a:schemeClr val="dk1"/>
                </a:solidFill>
                <a:latin typeface="Verdana"/>
                <a:ea typeface="Verdana"/>
                <a:cs typeface="Verdana"/>
                <a:sym typeface="Verdana"/>
              </a:rPr>
              <a:t>ا </a:t>
            </a:r>
            <a:r>
              <a:rPr lang="en-GB" sz="1200">
                <a:solidFill>
                  <a:schemeClr val="dk1"/>
                </a:solidFill>
                <a:latin typeface="Verdana"/>
                <a:ea typeface="Verdana"/>
                <a:cs typeface="Verdana"/>
                <a:sym typeface="Verdana"/>
              </a:rPr>
              <a:t>مقامات کشور شما در موقعیتی نبودند که از شما در برابر این آزار و اذیت یا خطر آسیب جدی محافظت کنند ، به عنوان مثال: شما نمی توانید تهدیدها را گزارش دهید با آن مواجه شدید ، به دلیل این که  این گزارش  شما را در معرض خطر بیشتری قرار می دهد. شما نمی توانید انتظار حمایت از دولت را داشته باشید ، زیرا دولت هیچ کنترلی در منطقه محلی شما و غیره ندارد. </a:t>
            </a:r>
            <a:endParaRPr sz="1100">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1" name="Shape 71"/>
        <p:cNvGrpSpPr/>
        <p:nvPr/>
      </p:nvGrpSpPr>
      <p:grpSpPr>
        <a:xfrm>
          <a:off x="0" y="0"/>
          <a:ext cx="0" cy="0"/>
          <a:chOff x="0" y="0"/>
          <a:chExt cx="0" cy="0"/>
        </a:xfrm>
      </p:grpSpPr>
      <p:sp>
        <p:nvSpPr>
          <p:cNvPr id="72" name="Google Shape;72;g21f6dcc8526_2_12"/>
          <p:cNvSpPr txBox="1"/>
          <p:nvPr>
            <p:ph idx="12" type="sldNum"/>
          </p:nvPr>
        </p:nvSpPr>
        <p:spPr>
          <a:xfrm>
            <a:off x="3502394" y="4830489"/>
            <a:ext cx="226800" cy="407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Clr>
                <a:srgbClr val="000000"/>
              </a:buClr>
              <a:buSzPts val="1000"/>
              <a:buFont typeface="Arial"/>
              <a:buNone/>
            </a:pPr>
            <a:fld id="{00000000-1234-1234-1234-123412341234}" type="slidenum">
              <a:rPr lang="en-GB"/>
              <a:t>‹#›</a:t>
            </a:fld>
            <a:endParaRPr/>
          </a:p>
        </p:txBody>
      </p:sp>
      <p:sp>
        <p:nvSpPr>
          <p:cNvPr id="73" name="Google Shape;73;g21f6dcc8526_2_12"/>
          <p:cNvSpPr txBox="1"/>
          <p:nvPr/>
        </p:nvSpPr>
        <p:spPr>
          <a:xfrm>
            <a:off x="474650" y="2401875"/>
            <a:ext cx="2805000" cy="492600"/>
          </a:xfrm>
          <a:prstGeom prst="rect">
            <a:avLst/>
          </a:prstGeom>
          <a:noFill/>
          <a:ln>
            <a:noFill/>
          </a:ln>
        </p:spPr>
        <p:txBody>
          <a:bodyPr anchorCtr="0" anchor="t" bIns="91425" lIns="91425" spcFirstLastPara="1" rIns="91425" wrap="square" tIns="91425">
            <a:spAutoFit/>
          </a:bodyPr>
          <a:lstStyle/>
          <a:p>
            <a:pPr indent="0" lvl="0" marL="0" rtl="1" algn="ctr">
              <a:spcBef>
                <a:spcPts val="0"/>
              </a:spcBef>
              <a:spcAft>
                <a:spcPts val="0"/>
              </a:spcAft>
              <a:buNone/>
            </a:pPr>
            <a:r>
              <a:rPr b="1" lang="en-GB" sz="2000">
                <a:solidFill>
                  <a:schemeClr val="lt1"/>
                </a:solidFill>
                <a:latin typeface="Verdana"/>
                <a:ea typeface="Verdana"/>
                <a:cs typeface="Verdana"/>
                <a:sym typeface="Verdana"/>
              </a:rPr>
              <a:t>۳. دیگر توصیه ها </a:t>
            </a:r>
            <a:endParaRPr b="1" sz="2000">
              <a:solidFill>
                <a:schemeClr val="lt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g191da5bfe2d_0_22"/>
          <p:cNvSpPr txBox="1"/>
          <p:nvPr>
            <p:ph idx="12" type="sldNum"/>
          </p:nvPr>
        </p:nvSpPr>
        <p:spPr>
          <a:xfrm>
            <a:off x="-22226" y="4906700"/>
            <a:ext cx="457200" cy="4077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r>
              <a:rPr lang="en-GB" sz="1200">
                <a:solidFill>
                  <a:schemeClr val="dk1"/>
                </a:solidFill>
              </a:rPr>
              <a:t>۱۰</a:t>
            </a:r>
            <a:endParaRPr sz="1200">
              <a:solidFill>
                <a:schemeClr val="dk1"/>
              </a:solidFill>
            </a:endParaRPr>
          </a:p>
        </p:txBody>
      </p:sp>
      <p:sp>
        <p:nvSpPr>
          <p:cNvPr id="79" name="Google Shape;79;g191da5bfe2d_0_22"/>
          <p:cNvSpPr txBox="1"/>
          <p:nvPr/>
        </p:nvSpPr>
        <p:spPr>
          <a:xfrm>
            <a:off x="258900" y="201125"/>
            <a:ext cx="3262200" cy="49254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1200"/>
              </a:spcBef>
              <a:spcAft>
                <a:spcPts val="0"/>
              </a:spcAft>
              <a:buClr>
                <a:schemeClr val="dk1"/>
              </a:buClr>
              <a:buSzPts val="1100"/>
              <a:buFont typeface="Arial"/>
              <a:buNone/>
            </a:pPr>
            <a:r>
              <a:rPr b="1" lang="en-GB" sz="1200" u="sng">
                <a:solidFill>
                  <a:schemeClr val="dk1"/>
                </a:solidFill>
                <a:latin typeface="Verdana"/>
                <a:ea typeface="Verdana"/>
                <a:cs typeface="Verdana"/>
                <a:sym typeface="Verdana"/>
              </a:rPr>
              <a:t>اگر واجد شرایط دریافت پناهندگی نیستید</a:t>
            </a:r>
            <a:r>
              <a:rPr lang="en-GB" sz="1200">
                <a:solidFill>
                  <a:schemeClr val="dk1"/>
                </a:solidFill>
                <a:latin typeface="Verdana"/>
                <a:ea typeface="Verdana"/>
                <a:cs typeface="Verdana"/>
                <a:sym typeface="Verdana"/>
              </a:rPr>
              <a:t> (یعنی خطراتی که در کشور خود با آن روبرو هستید به این دسته ها مربوط نمی شود) ، اگر در </a:t>
            </a:r>
            <a:r>
              <a:rPr lang="en-GB" sz="1200">
                <a:solidFill>
                  <a:srgbClr val="FF0000"/>
                </a:solidFill>
                <a:latin typeface="Verdana"/>
                <a:ea typeface="Verdana"/>
                <a:cs typeface="Verdana"/>
                <a:sym typeface="Verdana"/>
              </a:rPr>
              <a:t>معرض خطر و ریسک بسیار بالا وجدی </a:t>
            </a:r>
            <a:r>
              <a:rPr b="1" lang="en-GB" sz="1200">
                <a:solidFill>
                  <a:schemeClr val="dk1"/>
                </a:solidFill>
                <a:latin typeface="Verdana"/>
                <a:ea typeface="Verdana"/>
                <a:cs typeface="Verdana"/>
                <a:sym typeface="Verdana"/>
              </a:rPr>
              <a:t>در کشور خود</a:t>
            </a:r>
            <a:r>
              <a:rPr lang="en-GB" sz="1200">
                <a:solidFill>
                  <a:schemeClr val="dk1"/>
                </a:solidFill>
                <a:latin typeface="Verdana"/>
                <a:ea typeface="Verdana"/>
                <a:cs typeface="Verdana"/>
                <a:sym typeface="Verdana"/>
              </a:rPr>
              <a:t> هستید ، حق دریافت </a:t>
            </a:r>
            <a:r>
              <a:rPr b="1" lang="en-GB" sz="1200">
                <a:solidFill>
                  <a:schemeClr val="dk1"/>
                </a:solidFill>
                <a:latin typeface="Verdana"/>
                <a:ea typeface="Verdana"/>
                <a:cs typeface="Verdana"/>
                <a:sym typeface="Verdana"/>
              </a:rPr>
              <a:t>حمایت جانبی (قبولی اجتماعی)</a:t>
            </a:r>
            <a:r>
              <a:rPr lang="en-GB" sz="1200">
                <a:solidFill>
                  <a:schemeClr val="dk1"/>
                </a:solidFill>
                <a:latin typeface="Verdana"/>
                <a:ea typeface="Verdana"/>
                <a:cs typeface="Verdana"/>
                <a:sym typeface="Verdana"/>
              </a:rPr>
              <a:t> را دارید. این امر در صورتی صدق می کند که ، برای مثال ، در کشور خود در </a:t>
            </a:r>
            <a:r>
              <a:rPr b="1" lang="en-GB" sz="1200">
                <a:solidFill>
                  <a:schemeClr val="dk1"/>
                </a:solidFill>
                <a:latin typeface="Verdana"/>
                <a:ea typeface="Verdana"/>
                <a:cs typeface="Verdana"/>
                <a:sym typeface="Verdana"/>
              </a:rPr>
              <a:t>معرض خطر</a:t>
            </a:r>
            <a:r>
              <a:rPr lang="en-GB" sz="1200">
                <a:solidFill>
                  <a:schemeClr val="dk1"/>
                </a:solidFill>
                <a:latin typeface="Verdana"/>
                <a:ea typeface="Verdana"/>
                <a:cs typeface="Verdana"/>
                <a:sym typeface="Verdana"/>
              </a:rPr>
              <a:t> موارد زیر باشید: </a:t>
            </a:r>
            <a:endParaRPr sz="1200">
              <a:solidFill>
                <a:schemeClr val="dk1"/>
              </a:solidFill>
              <a:latin typeface="Verdana"/>
              <a:ea typeface="Verdana"/>
              <a:cs typeface="Verdana"/>
              <a:sym typeface="Verdana"/>
            </a:endParaRPr>
          </a:p>
          <a:p>
            <a:pPr indent="-256200" lvl="0" marL="360000" marR="0" rtl="1" algn="just">
              <a:lnSpc>
                <a:spcPct val="115000"/>
              </a:lnSpc>
              <a:spcBef>
                <a:spcPts val="1200"/>
              </a:spcBef>
              <a:spcAft>
                <a:spcPts val="0"/>
              </a:spcAft>
              <a:buClr>
                <a:schemeClr val="dk1"/>
              </a:buClr>
              <a:buSzPts val="1200"/>
              <a:buChar char="●"/>
            </a:pPr>
            <a:r>
              <a:rPr b="1" lang="en-GB" sz="1200">
                <a:solidFill>
                  <a:schemeClr val="dk1"/>
                </a:solidFill>
                <a:latin typeface="Verdana"/>
                <a:ea typeface="Verdana"/>
                <a:cs typeface="Verdana"/>
                <a:sym typeface="Verdana"/>
              </a:rPr>
              <a:t>محکوم به مرگ </a:t>
            </a:r>
            <a:r>
              <a:rPr lang="en-GB" sz="1200">
                <a:solidFill>
                  <a:schemeClr val="dk1"/>
                </a:solidFill>
                <a:latin typeface="Verdana"/>
                <a:ea typeface="Verdana"/>
                <a:cs typeface="Verdana"/>
                <a:sym typeface="Verdana"/>
              </a:rPr>
              <a:t>یا</a:t>
            </a:r>
            <a:r>
              <a:rPr b="1" lang="en-GB" sz="1200">
                <a:solidFill>
                  <a:schemeClr val="dk1"/>
                </a:solidFill>
                <a:latin typeface="Verdana"/>
                <a:ea typeface="Verdana"/>
                <a:cs typeface="Verdana"/>
                <a:sym typeface="Verdana"/>
              </a:rPr>
              <a:t> اعدام </a:t>
            </a:r>
            <a:r>
              <a:rPr lang="en-GB" sz="1200">
                <a:solidFill>
                  <a:schemeClr val="dk1"/>
                </a:solidFill>
                <a:latin typeface="Verdana"/>
                <a:ea typeface="Verdana"/>
                <a:cs typeface="Verdana"/>
                <a:sym typeface="Verdana"/>
              </a:rPr>
              <a:t>یا</a:t>
            </a:r>
            <a:endParaRPr sz="1200">
              <a:solidFill>
                <a:schemeClr val="dk1"/>
              </a:solidFill>
              <a:latin typeface="Verdana"/>
              <a:ea typeface="Verdana"/>
              <a:cs typeface="Verdana"/>
              <a:sym typeface="Verdana"/>
            </a:endParaRPr>
          </a:p>
          <a:p>
            <a:pPr indent="-256200" lvl="0" marL="360000" marR="0" rtl="1" algn="just">
              <a:lnSpc>
                <a:spcPct val="115000"/>
              </a:lnSpc>
              <a:spcBef>
                <a:spcPts val="0"/>
              </a:spcBef>
              <a:spcAft>
                <a:spcPts val="0"/>
              </a:spcAft>
              <a:buClr>
                <a:schemeClr val="dk1"/>
              </a:buClr>
              <a:buSzPts val="1200"/>
              <a:buChar char="●"/>
            </a:pPr>
            <a:r>
              <a:rPr b="1" lang="en-GB" sz="1200">
                <a:solidFill>
                  <a:schemeClr val="dk1"/>
                </a:solidFill>
                <a:latin typeface="Verdana"/>
                <a:ea typeface="Verdana"/>
                <a:cs typeface="Verdana"/>
                <a:sym typeface="Verdana"/>
              </a:rPr>
              <a:t>شکنجه </a:t>
            </a:r>
            <a:r>
              <a:rPr lang="en-GB" sz="1200">
                <a:solidFill>
                  <a:schemeClr val="dk1"/>
                </a:solidFill>
                <a:latin typeface="Verdana"/>
                <a:ea typeface="Verdana"/>
                <a:cs typeface="Verdana"/>
                <a:sym typeface="Verdana"/>
              </a:rPr>
              <a:t>یا</a:t>
            </a:r>
            <a:r>
              <a:rPr b="1" lang="en-GB" sz="1200">
                <a:solidFill>
                  <a:schemeClr val="dk1"/>
                </a:solidFill>
                <a:latin typeface="Verdana"/>
                <a:ea typeface="Verdana"/>
                <a:cs typeface="Verdana"/>
                <a:sym typeface="Verdana"/>
              </a:rPr>
              <a:t> رفتار و مجازات غیر انسانی </a:t>
            </a:r>
            <a:r>
              <a:rPr lang="en-GB" sz="1200">
                <a:solidFill>
                  <a:schemeClr val="dk1"/>
                </a:solidFill>
                <a:latin typeface="Verdana"/>
                <a:ea typeface="Verdana"/>
                <a:cs typeface="Verdana"/>
                <a:sym typeface="Verdana"/>
              </a:rPr>
              <a:t>یا</a:t>
            </a:r>
            <a:r>
              <a:rPr b="1" lang="en-GB" sz="1200">
                <a:solidFill>
                  <a:schemeClr val="dk1"/>
                </a:solidFill>
                <a:latin typeface="Verdana"/>
                <a:ea typeface="Verdana"/>
                <a:cs typeface="Verdana"/>
                <a:sym typeface="Verdana"/>
              </a:rPr>
              <a:t> تحقیرآمیز </a:t>
            </a:r>
            <a:endParaRPr b="1" sz="1200">
              <a:solidFill>
                <a:schemeClr val="dk1"/>
              </a:solidFill>
              <a:latin typeface="Verdana"/>
              <a:ea typeface="Verdana"/>
              <a:cs typeface="Verdana"/>
              <a:sym typeface="Verdana"/>
            </a:endParaRPr>
          </a:p>
          <a:p>
            <a:pPr indent="-256200" lvl="0" marL="360000" marR="0" rtl="1" algn="just">
              <a:lnSpc>
                <a:spcPct val="115000"/>
              </a:lnSpc>
              <a:spcBef>
                <a:spcPts val="0"/>
              </a:spcBef>
              <a:spcAft>
                <a:spcPts val="0"/>
              </a:spcAft>
              <a:buClr>
                <a:schemeClr val="dk1"/>
              </a:buClr>
              <a:buSzPts val="1200"/>
              <a:buFont typeface="Verdana"/>
              <a:buChar char="●"/>
            </a:pPr>
            <a:r>
              <a:rPr b="1" lang="en-GB" sz="1200">
                <a:solidFill>
                  <a:schemeClr val="dk1"/>
                </a:solidFill>
                <a:latin typeface="Verdana"/>
                <a:ea typeface="Verdana"/>
                <a:cs typeface="Verdana"/>
                <a:sym typeface="Verdana"/>
              </a:rPr>
              <a:t>خطر مرگ برای شما به دلیل سطح خشونت در کشورو درگیری های مسلحانه (به عنوان مثال جنگ بین گروه های محلی ؛ جنگ داخلی ؛ جنگ بین نیروهای بین المللی و نیروهای داخلی کشورتان)</a:t>
            </a:r>
            <a:endParaRPr sz="1200">
              <a:solidFill>
                <a:schemeClr val="dk1"/>
              </a:solidFill>
              <a:latin typeface="Verdana"/>
              <a:ea typeface="Verdana"/>
              <a:cs typeface="Verdana"/>
              <a:sym typeface="Verdana"/>
            </a:endParaRPr>
          </a:p>
          <a:p>
            <a:pPr indent="0" lvl="0" marL="0" rtl="1" algn="just">
              <a:lnSpc>
                <a:spcPct val="115000"/>
              </a:lnSpc>
              <a:spcBef>
                <a:spcPts val="1200"/>
              </a:spcBef>
              <a:spcAft>
                <a:spcPts val="1200"/>
              </a:spcAft>
              <a:buClr>
                <a:schemeClr val="dk1"/>
              </a:buClr>
              <a:buSzPts val="1100"/>
              <a:buFont typeface="Arial"/>
              <a:buNone/>
            </a:pPr>
            <a:r>
              <a:rPr lang="en-GB" sz="1200">
                <a:solidFill>
                  <a:schemeClr val="dk1"/>
                </a:solidFill>
                <a:latin typeface="Verdana"/>
                <a:ea typeface="Verdana"/>
                <a:cs typeface="Verdana"/>
                <a:sym typeface="Verdana"/>
              </a:rPr>
              <a:t>سعی کنید توضیح دهید که چرا سطح خشونت در کشور شما شخصاً بر شما تأثیر می گذارد ، به دلیل ویژگی ها یا موقعیت شخصی شما. به این فکر کنید که چه چیزی شما یا خانواده شما را در معرض خشونت قرار می دهد ، که ممکن است همه افراد منطقه یا کشور شما را تحت تأثیر قرار ندهد.</a:t>
            </a:r>
            <a:endParaRPr sz="1200">
              <a:solidFill>
                <a:schemeClr val="dk1"/>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3" name="Shape 83"/>
        <p:cNvGrpSpPr/>
        <p:nvPr/>
      </p:nvGrpSpPr>
      <p:grpSpPr>
        <a:xfrm>
          <a:off x="0" y="0"/>
          <a:ext cx="0" cy="0"/>
          <a:chOff x="0" y="0"/>
          <a:chExt cx="0" cy="0"/>
        </a:xfrm>
      </p:grpSpPr>
      <p:sp>
        <p:nvSpPr>
          <p:cNvPr id="84" name="Google Shape;84;g21f6dcc8526_2_22"/>
          <p:cNvSpPr txBox="1"/>
          <p:nvPr/>
        </p:nvSpPr>
        <p:spPr>
          <a:xfrm>
            <a:off x="730250" y="2279650"/>
            <a:ext cx="2505000" cy="492600"/>
          </a:xfrm>
          <a:prstGeom prst="rect">
            <a:avLst/>
          </a:prstGeom>
          <a:noFill/>
          <a:ln>
            <a:noFill/>
          </a:ln>
        </p:spPr>
        <p:txBody>
          <a:bodyPr anchorCtr="0" anchor="t" bIns="91425" lIns="91425" spcFirstLastPara="1" rIns="91425" wrap="square" tIns="91425">
            <a:spAutoFit/>
          </a:bodyPr>
          <a:lstStyle/>
          <a:p>
            <a:pPr indent="0" lvl="0" marL="0" rtl="1" algn="ctr">
              <a:lnSpc>
                <a:spcPct val="115000"/>
              </a:lnSpc>
              <a:spcBef>
                <a:spcPts val="1200"/>
              </a:spcBef>
              <a:spcAft>
                <a:spcPts val="1200"/>
              </a:spcAft>
              <a:buNone/>
            </a:pPr>
            <a:r>
              <a:rPr b="1" lang="en-GB" sz="2000">
                <a:solidFill>
                  <a:schemeClr val="lt1"/>
                </a:solidFill>
                <a:latin typeface="Verdana"/>
                <a:ea typeface="Verdana"/>
                <a:cs typeface="Verdana"/>
                <a:sym typeface="Verdana"/>
              </a:rPr>
              <a:t>۲. پناهندگی اجتماعی</a:t>
            </a:r>
            <a:endParaRPr sz="20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21f6dcc8526_2_6"/>
          <p:cNvSpPr txBox="1"/>
          <p:nvPr>
            <p:ph idx="12" type="sldNum"/>
          </p:nvPr>
        </p:nvSpPr>
        <p:spPr>
          <a:xfrm>
            <a:off x="10194" y="4935264"/>
            <a:ext cx="226800" cy="4077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Clr>
                <a:srgbClr val="000000"/>
              </a:buClr>
              <a:buSzPts val="1000"/>
              <a:buFont typeface="Arial"/>
              <a:buNone/>
            </a:pPr>
            <a:r>
              <a:rPr lang="en-GB" sz="1200">
                <a:solidFill>
                  <a:schemeClr val="dk1"/>
                </a:solidFill>
              </a:rPr>
              <a:t>۸</a:t>
            </a:r>
            <a:endParaRPr sz="1200">
              <a:solidFill>
                <a:schemeClr val="dk1"/>
              </a:solidFill>
            </a:endParaRPr>
          </a:p>
        </p:txBody>
      </p:sp>
      <p:sp>
        <p:nvSpPr>
          <p:cNvPr id="90" name="Google Shape;90;g21f6dcc8526_2_6"/>
          <p:cNvSpPr txBox="1"/>
          <p:nvPr/>
        </p:nvSpPr>
        <p:spPr>
          <a:xfrm>
            <a:off x="313200" y="221225"/>
            <a:ext cx="3153600" cy="4885200"/>
          </a:xfrm>
          <a:prstGeom prst="rect">
            <a:avLst/>
          </a:prstGeom>
          <a:noFill/>
          <a:ln>
            <a:noFill/>
          </a:ln>
        </p:spPr>
        <p:txBody>
          <a:bodyPr anchorCtr="0" anchor="t" bIns="91425" lIns="91425" spcFirstLastPara="1" rIns="91425" wrap="square" tIns="91425">
            <a:spAutoFit/>
          </a:bodyPr>
          <a:lstStyle/>
          <a:p>
            <a:pPr indent="-262549" lvl="0" marL="269999" marR="20373" rtl="1" algn="just">
              <a:lnSpc>
                <a:spcPct val="115000"/>
              </a:lnSpc>
              <a:spcBef>
                <a:spcPts val="0"/>
              </a:spcBef>
              <a:spcAft>
                <a:spcPts val="0"/>
              </a:spcAft>
              <a:buClr>
                <a:schemeClr val="dk1"/>
              </a:buClr>
              <a:buSzPts val="1300"/>
              <a:buChar char="●"/>
            </a:pPr>
            <a:r>
              <a:rPr b="1" lang="en-GB" sz="1300">
                <a:solidFill>
                  <a:schemeClr val="dk1"/>
                </a:solidFill>
                <a:latin typeface="Verdana"/>
                <a:ea typeface="Verdana"/>
                <a:cs typeface="Verdana"/>
                <a:sym typeface="Verdana"/>
              </a:rPr>
              <a:t>نظرات یا عقاید سیاسی شما:  </a:t>
            </a:r>
            <a:r>
              <a:rPr lang="en-GB" sz="1300">
                <a:solidFill>
                  <a:schemeClr val="dk1"/>
                </a:solidFill>
                <a:latin typeface="Verdana"/>
                <a:ea typeface="Verdana"/>
                <a:cs typeface="Verdana"/>
                <a:sym typeface="Verdana"/>
              </a:rPr>
              <a:t>به عنوان مثال به دلیل اینکه نظرات متفاوتی از دولت کشور خود دارید و آنها را علنی یا در رسانه های اجتماعی بیان کرده اید ، عضو یک حزب سیاسی مخالف هستید ، در جنبش ها یا سازمان های سیاسی فعال هستید ، در اعتراضات شرکت کرده اید ، شما بخشی از یک شخصیت عمومی هستید ، در یک سازمان غیردولتی کار کرده اید و غیره.</a:t>
            </a:r>
            <a:endParaRPr sz="1300">
              <a:solidFill>
                <a:schemeClr val="dk1"/>
              </a:solidFill>
              <a:latin typeface="Verdana"/>
              <a:ea typeface="Verdana"/>
              <a:cs typeface="Verdana"/>
              <a:sym typeface="Verdana"/>
            </a:endParaRPr>
          </a:p>
          <a:p>
            <a:pPr indent="-262549" lvl="0" marL="269999" marR="20373" rtl="1" algn="just">
              <a:lnSpc>
                <a:spcPct val="115000"/>
              </a:lnSpc>
              <a:spcBef>
                <a:spcPts val="1000"/>
              </a:spcBef>
              <a:spcAft>
                <a:spcPts val="0"/>
              </a:spcAft>
              <a:buClr>
                <a:schemeClr val="dk1"/>
              </a:buClr>
              <a:buSzPts val="1300"/>
              <a:buChar char="●"/>
            </a:pPr>
            <a:r>
              <a:rPr lang="en-GB" sz="1300">
                <a:solidFill>
                  <a:schemeClr val="dk1"/>
                </a:solidFill>
                <a:latin typeface="Verdana"/>
                <a:ea typeface="Verdana"/>
                <a:cs typeface="Verdana"/>
                <a:sym typeface="Verdana"/>
              </a:rPr>
              <a:t>عضویت </a:t>
            </a:r>
            <a:r>
              <a:rPr b="1" lang="en-GB" sz="1300">
                <a:solidFill>
                  <a:schemeClr val="dk1"/>
                </a:solidFill>
                <a:latin typeface="Verdana"/>
                <a:ea typeface="Verdana"/>
                <a:cs typeface="Verdana"/>
                <a:sym typeface="Verdana"/>
              </a:rPr>
              <a:t>شما در یک گروه اجتماعی خاص:</a:t>
            </a:r>
            <a:r>
              <a:rPr lang="en-GB" sz="1300">
                <a:solidFill>
                  <a:schemeClr val="dk1"/>
                </a:solidFill>
                <a:latin typeface="Verdana"/>
                <a:ea typeface="Verdana"/>
                <a:cs typeface="Verdana"/>
                <a:sym typeface="Verdana"/>
              </a:rPr>
              <a:t> به عنوان مثال به دلیل گرایش جنسی (همجنس گرا ، لزبین ، ) ، جنسیت (به عنوان مثال شما زن هستید ، ترنس هستید ، به عنوان مرد یا زن شناخته نمی شوید) ، طبقه  اجتماعی  یا گروه (به عنوان مثال دالیت در هند) ، اعضای خانواده شما از یک گروه مخالف (به عنوان مثال مخالف دولت) ، نوع شغل شما (روزنامه نگار ، معلم ، کارمند سازمان های غیر دولتی و غیره) ، شما عضو پلیس بودید یا نظامی و غیره</a:t>
            </a:r>
            <a:endParaRPr sz="1600">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191da5bfe2d_0_12"/>
          <p:cNvSpPr txBox="1"/>
          <p:nvPr>
            <p:ph idx="12" type="sldNum"/>
          </p:nvPr>
        </p:nvSpPr>
        <p:spPr>
          <a:xfrm>
            <a:off x="-12323" y="4920300"/>
            <a:ext cx="304500" cy="4077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r>
              <a:rPr lang="en-GB" sz="1200">
                <a:solidFill>
                  <a:schemeClr val="dk1"/>
                </a:solidFill>
              </a:rPr>
              <a:t>۷</a:t>
            </a:r>
            <a:endParaRPr sz="1200">
              <a:solidFill>
                <a:schemeClr val="dk1"/>
              </a:solidFill>
            </a:endParaRPr>
          </a:p>
        </p:txBody>
      </p:sp>
      <p:sp>
        <p:nvSpPr>
          <p:cNvPr id="96" name="Google Shape;96;g191da5bfe2d_0_12"/>
          <p:cNvSpPr txBox="1"/>
          <p:nvPr/>
        </p:nvSpPr>
        <p:spPr>
          <a:xfrm>
            <a:off x="185375" y="175475"/>
            <a:ext cx="3410700" cy="4976700"/>
          </a:xfrm>
          <a:prstGeom prst="rect">
            <a:avLst/>
          </a:prstGeom>
          <a:noFill/>
          <a:ln>
            <a:noFill/>
          </a:ln>
        </p:spPr>
        <p:txBody>
          <a:bodyPr anchorCtr="0" anchor="t" bIns="91425" lIns="91425" spcFirstLastPara="1" rIns="91425" wrap="square" tIns="91425">
            <a:spAutoFit/>
          </a:bodyPr>
          <a:lstStyle/>
          <a:p>
            <a:pPr indent="0" lvl="0" marL="0" rtl="1" algn="just">
              <a:lnSpc>
                <a:spcPct val="115000"/>
              </a:lnSpc>
              <a:spcBef>
                <a:spcPts val="0"/>
              </a:spcBef>
              <a:spcAft>
                <a:spcPts val="0"/>
              </a:spcAft>
              <a:buNone/>
            </a:pPr>
            <a:r>
              <a:rPr b="1" lang="en-GB" sz="1200" u="sng">
                <a:solidFill>
                  <a:schemeClr val="dk1"/>
                </a:solidFill>
                <a:latin typeface="Verdana"/>
                <a:ea typeface="Verdana"/>
                <a:cs typeface="Verdana"/>
                <a:sym typeface="Verdana"/>
              </a:rPr>
              <a:t>آزار و شکنجه ای که از آن می ترسید باید به یکی از دلایل زیر مرتبط باشد </a:t>
            </a:r>
            <a:r>
              <a:rPr lang="en-GB" sz="1200">
                <a:solidFill>
                  <a:schemeClr val="dk1"/>
                </a:solidFill>
                <a:latin typeface="Verdana"/>
                <a:ea typeface="Verdana"/>
                <a:cs typeface="Verdana"/>
                <a:sym typeface="Verdana"/>
              </a:rPr>
              <a:t>( به این دلیل که شما در یکی از گروه های زیر قرار می گیرید و یا دیگران شما را به یکی از این گروه ها نسبت میدهند)</a:t>
            </a:r>
            <a:endParaRPr sz="1200">
              <a:solidFill>
                <a:schemeClr val="dk1"/>
              </a:solidFill>
              <a:latin typeface="Verdana"/>
              <a:ea typeface="Verdana"/>
              <a:cs typeface="Verdana"/>
              <a:sym typeface="Verdana"/>
            </a:endParaRPr>
          </a:p>
          <a:p>
            <a:pPr indent="-304800" lvl="0" marL="360000" marR="0" rtl="1" algn="just">
              <a:lnSpc>
                <a:spcPct val="115000"/>
              </a:lnSpc>
              <a:spcBef>
                <a:spcPts val="800"/>
              </a:spcBef>
              <a:spcAft>
                <a:spcPts val="0"/>
              </a:spcAft>
              <a:buClr>
                <a:schemeClr val="dk1"/>
              </a:buClr>
              <a:buSzPts val="1200"/>
              <a:buChar char="●"/>
            </a:pPr>
            <a:r>
              <a:rPr b="1" lang="en-GB" sz="1200">
                <a:solidFill>
                  <a:schemeClr val="dk1"/>
                </a:solidFill>
                <a:latin typeface="Verdana"/>
                <a:ea typeface="Verdana"/>
                <a:cs typeface="Verdana"/>
                <a:sym typeface="Verdana"/>
              </a:rPr>
              <a:t>نژاد / قومیت شما:</a:t>
            </a:r>
            <a:r>
              <a:rPr lang="en-GB" sz="1200">
                <a:solidFill>
                  <a:schemeClr val="dk1"/>
                </a:solidFill>
                <a:latin typeface="Verdana"/>
                <a:ea typeface="Verdana"/>
                <a:cs typeface="Verdana"/>
                <a:sym typeface="Verdana"/>
              </a:rPr>
              <a:t> به عنوان مثال ، به دلیل رنگ پوست خود ، زیرا عضو اقلیت نژادی یا قومی (هزاره ها ، یزدی ها ، توتسی ها ، کردها ، بلوچ ها ، آفریقای موریتانی ...) هستید ، یا به دلیل اینکه به زبانی صحبت کنید که زبان رسمی دولت نیست و غیره .</a:t>
            </a:r>
            <a:endParaRPr b="1" sz="1200">
              <a:solidFill>
                <a:schemeClr val="dk1"/>
              </a:solidFill>
              <a:latin typeface="Verdana"/>
              <a:ea typeface="Verdana"/>
              <a:cs typeface="Verdana"/>
              <a:sym typeface="Verdana"/>
            </a:endParaRPr>
          </a:p>
          <a:p>
            <a:pPr indent="-304800" lvl="0" marL="360000" marR="0" rtl="1" algn="just">
              <a:lnSpc>
                <a:spcPct val="115000"/>
              </a:lnSpc>
              <a:spcBef>
                <a:spcPts val="1000"/>
              </a:spcBef>
              <a:spcAft>
                <a:spcPts val="0"/>
              </a:spcAft>
              <a:buClr>
                <a:schemeClr val="dk1"/>
              </a:buClr>
              <a:buSzPts val="1200"/>
              <a:buChar char="●"/>
            </a:pPr>
            <a:r>
              <a:rPr b="1" lang="en-GB" sz="1200">
                <a:solidFill>
                  <a:schemeClr val="dk1"/>
                </a:solidFill>
                <a:latin typeface="Verdana"/>
                <a:ea typeface="Verdana"/>
                <a:cs typeface="Verdana"/>
                <a:sym typeface="Verdana"/>
              </a:rPr>
              <a:t>مذهب شما: </a:t>
            </a:r>
            <a:r>
              <a:rPr lang="en-GB" sz="1200">
                <a:solidFill>
                  <a:schemeClr val="dk1"/>
                </a:solidFill>
                <a:latin typeface="Verdana"/>
                <a:ea typeface="Verdana"/>
                <a:cs typeface="Verdana"/>
                <a:sym typeface="Verdana"/>
              </a:rPr>
              <a:t> به عنوان مثال به این دلیل که مذهبی </a:t>
            </a:r>
            <a:r>
              <a:rPr lang="en-GB" sz="1200">
                <a:solidFill>
                  <a:schemeClr val="dk1"/>
                </a:solidFill>
                <a:latin typeface="Verdana"/>
                <a:ea typeface="Verdana"/>
                <a:cs typeface="Verdana"/>
                <a:sym typeface="Verdana"/>
              </a:rPr>
              <a:t>ک</a:t>
            </a:r>
            <a:r>
              <a:rPr lang="en-GB" sz="1200">
                <a:solidFill>
                  <a:schemeClr val="dk1"/>
                </a:solidFill>
                <a:latin typeface="Verdana"/>
                <a:ea typeface="Verdana"/>
                <a:cs typeface="Verdana"/>
                <a:sym typeface="Verdana"/>
              </a:rPr>
              <a:t>ه به صورت عمومی یا خصوصی در کشور خود</a:t>
            </a:r>
            <a:r>
              <a:rPr lang="en-GB" sz="1200">
                <a:solidFill>
                  <a:schemeClr val="dk1"/>
                </a:solidFill>
                <a:latin typeface="Verdana"/>
                <a:ea typeface="Verdana"/>
                <a:cs typeface="Verdana"/>
                <a:sym typeface="Verdana"/>
              </a:rPr>
              <a:t> </a:t>
            </a:r>
            <a:r>
              <a:rPr lang="en-GB" sz="1200">
                <a:solidFill>
                  <a:schemeClr val="dk1"/>
                </a:solidFill>
                <a:latin typeface="Verdana"/>
                <a:ea typeface="Verdana"/>
                <a:cs typeface="Verdana"/>
                <a:sym typeface="Verdana"/>
              </a:rPr>
              <a:t>انجام می دهید در کشور شما ممنوع است ، یا به دلیل انجام آن دین با تبعیض روبرو هستید (به عنوان مثال مکان عبادت شما هدف قرار گرفته است ، شما  با خشونت روبرو هستید یا آزار و اذیت) ؛ زیرا ممکن است مجبور شوید که دین خود را به دین دیگری تبدیل کنید. یا به این دلیل که به هیچ مذهبی اعتقاد ندارید و غیره.</a:t>
            </a:r>
            <a:endParaRPr sz="1200">
              <a:solidFill>
                <a:schemeClr val="dk1"/>
              </a:solidFill>
              <a:latin typeface="Verdana"/>
              <a:ea typeface="Verdana"/>
              <a:cs typeface="Verdana"/>
              <a:sym typeface="Verdana"/>
            </a:endParaRPr>
          </a:p>
          <a:p>
            <a:pPr indent="-304800" lvl="0" marL="360000" marR="0" rtl="1" algn="just">
              <a:lnSpc>
                <a:spcPct val="115000"/>
              </a:lnSpc>
              <a:spcBef>
                <a:spcPts val="1000"/>
              </a:spcBef>
              <a:spcAft>
                <a:spcPts val="0"/>
              </a:spcAft>
              <a:buClr>
                <a:schemeClr val="dk1"/>
              </a:buClr>
              <a:buSzPts val="1200"/>
              <a:buChar char="●"/>
            </a:pPr>
            <a:r>
              <a:rPr b="1" lang="en-GB" sz="1200">
                <a:solidFill>
                  <a:schemeClr val="dk1"/>
                </a:solidFill>
                <a:latin typeface="Verdana"/>
                <a:ea typeface="Verdana"/>
                <a:cs typeface="Verdana"/>
                <a:sym typeface="Verdana"/>
              </a:rPr>
              <a:t>ملیت شما: </a:t>
            </a:r>
            <a:r>
              <a:rPr lang="en-GB" sz="1200">
                <a:solidFill>
                  <a:schemeClr val="dk1"/>
                </a:solidFill>
                <a:latin typeface="Verdana"/>
                <a:ea typeface="Verdana"/>
                <a:cs typeface="Verdana"/>
                <a:sym typeface="Verdana"/>
              </a:rPr>
              <a:t> به عنوان مثال به دلیل بی تابعیتی ، فلسطینی ، کرد ، صحرا وی و غیره.</a:t>
            </a:r>
            <a:endParaRPr sz="1200">
              <a:solidFill>
                <a:schemeClr val="dk1"/>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191da5bfe2d_0_7"/>
          <p:cNvSpPr txBox="1"/>
          <p:nvPr>
            <p:ph idx="12" type="sldNum"/>
          </p:nvPr>
        </p:nvSpPr>
        <p:spPr>
          <a:xfrm>
            <a:off x="6719" y="4920289"/>
            <a:ext cx="226800" cy="4077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r>
              <a:rPr lang="en-GB" sz="1200">
                <a:solidFill>
                  <a:schemeClr val="dk1"/>
                </a:solidFill>
              </a:rPr>
              <a:t>۶</a:t>
            </a:r>
            <a:endParaRPr sz="1200">
              <a:solidFill>
                <a:schemeClr val="dk1"/>
              </a:solidFill>
            </a:endParaRPr>
          </a:p>
        </p:txBody>
      </p:sp>
      <p:sp>
        <p:nvSpPr>
          <p:cNvPr id="102" name="Google Shape;102;g191da5bfe2d_0_7"/>
          <p:cNvSpPr txBox="1"/>
          <p:nvPr/>
        </p:nvSpPr>
        <p:spPr>
          <a:xfrm>
            <a:off x="236550" y="322800"/>
            <a:ext cx="3306900" cy="4682400"/>
          </a:xfrm>
          <a:prstGeom prst="rect">
            <a:avLst/>
          </a:prstGeom>
          <a:noFill/>
          <a:ln>
            <a:noFill/>
          </a:ln>
        </p:spPr>
        <p:txBody>
          <a:bodyPr anchorCtr="0" anchor="t" bIns="91425" lIns="91425" spcFirstLastPara="1" rIns="0" wrap="square" tIns="91425">
            <a:spAutoFit/>
          </a:bodyPr>
          <a:lstStyle/>
          <a:p>
            <a:pPr indent="0" lvl="0" marL="0" rtl="1" algn="just">
              <a:lnSpc>
                <a:spcPct val="115000"/>
              </a:lnSpc>
              <a:spcBef>
                <a:spcPts val="0"/>
              </a:spcBef>
              <a:spcAft>
                <a:spcPts val="0"/>
              </a:spcAft>
              <a:buNone/>
            </a:pPr>
            <a:r>
              <a:rPr lang="en-GB" sz="1300">
                <a:solidFill>
                  <a:schemeClr val="dk1"/>
                </a:solidFill>
                <a:latin typeface="Verdana"/>
                <a:ea typeface="Verdana"/>
                <a:cs typeface="Verdana"/>
                <a:sym typeface="Verdana"/>
              </a:rPr>
              <a:t>برای مثال </a:t>
            </a:r>
            <a:r>
              <a:rPr b="1" lang="en-GB" sz="1300">
                <a:solidFill>
                  <a:schemeClr val="dk1"/>
                </a:solidFill>
                <a:latin typeface="Verdana"/>
                <a:ea typeface="Verdana"/>
                <a:cs typeface="Verdana"/>
                <a:sym typeface="Verdana"/>
              </a:rPr>
              <a:t>آزار و شکنجه</a:t>
            </a:r>
            <a:r>
              <a:rPr lang="en-GB" sz="1300">
                <a:solidFill>
                  <a:schemeClr val="dk1"/>
                </a:solidFill>
                <a:latin typeface="Verdana"/>
                <a:ea typeface="Verdana"/>
                <a:cs typeface="Verdana"/>
                <a:sym typeface="Verdana"/>
              </a:rPr>
              <a:t> می تواند موارد زیر باشد: </a:t>
            </a:r>
            <a:endParaRPr sz="1300">
              <a:solidFill>
                <a:schemeClr val="dk1"/>
              </a:solidFill>
              <a:latin typeface="Verdana"/>
              <a:ea typeface="Verdana"/>
              <a:cs typeface="Verdana"/>
              <a:sym typeface="Verdana"/>
            </a:endParaRPr>
          </a:p>
          <a:p>
            <a:pPr indent="-262550" lvl="0" marL="360000" marR="59924" rtl="1" algn="just">
              <a:lnSpc>
                <a:spcPct val="115000"/>
              </a:lnSpc>
              <a:spcBef>
                <a:spcPts val="800"/>
              </a:spcBef>
              <a:spcAft>
                <a:spcPts val="0"/>
              </a:spcAft>
              <a:buClr>
                <a:schemeClr val="dk1"/>
              </a:buClr>
              <a:buSzPts val="1300"/>
              <a:buFont typeface="Verdana"/>
              <a:buChar char="●"/>
            </a:pPr>
            <a:r>
              <a:rPr lang="en-GB" sz="1300">
                <a:solidFill>
                  <a:schemeClr val="dk1"/>
                </a:solidFill>
                <a:latin typeface="Verdana"/>
                <a:ea typeface="Verdana"/>
                <a:cs typeface="Verdana"/>
                <a:sym typeface="Verdana"/>
              </a:rPr>
              <a:t>اعمال شدید خشونت جسمی یا روانی ، از جمله اعمال خشونت جنسی که به شما آسیب رسیده باشد و تحت تأثیر روانی قرار گرفته یا مانع آزادی و تصمیم گیری شما شده است. </a:t>
            </a:r>
            <a:endParaRPr sz="1300">
              <a:solidFill>
                <a:schemeClr val="dk1"/>
              </a:solidFill>
              <a:latin typeface="Verdana"/>
              <a:ea typeface="Verdana"/>
              <a:cs typeface="Verdana"/>
              <a:sym typeface="Verdana"/>
            </a:endParaRPr>
          </a:p>
          <a:p>
            <a:pPr indent="-262550" lvl="0" marL="360000" marR="59924" rtl="1" algn="just">
              <a:lnSpc>
                <a:spcPct val="115000"/>
              </a:lnSpc>
              <a:spcBef>
                <a:spcPts val="1000"/>
              </a:spcBef>
              <a:spcAft>
                <a:spcPts val="0"/>
              </a:spcAft>
              <a:buClr>
                <a:schemeClr val="dk1"/>
              </a:buClr>
              <a:buSzPts val="1300"/>
              <a:buFont typeface="Verdana"/>
              <a:buChar char="●"/>
            </a:pPr>
            <a:r>
              <a:rPr lang="en-GB" sz="1300">
                <a:solidFill>
                  <a:schemeClr val="dk1"/>
                </a:solidFill>
                <a:latin typeface="Verdana"/>
                <a:ea typeface="Verdana"/>
                <a:cs typeface="Verdana"/>
                <a:sym typeface="Verdana"/>
              </a:rPr>
              <a:t>اقدامات قانونی ، اداری ، پلیسی یا قضایی در کشور شما که باعث تبعیض به شما شده است. </a:t>
            </a:r>
            <a:endParaRPr sz="1300">
              <a:solidFill>
                <a:schemeClr val="dk1"/>
              </a:solidFill>
              <a:latin typeface="Verdana"/>
              <a:ea typeface="Verdana"/>
              <a:cs typeface="Verdana"/>
              <a:sym typeface="Verdana"/>
            </a:endParaRPr>
          </a:p>
          <a:p>
            <a:pPr indent="-262550" lvl="0" marL="360000" marR="59924" rtl="1" algn="just">
              <a:lnSpc>
                <a:spcPct val="115000"/>
              </a:lnSpc>
              <a:spcBef>
                <a:spcPts val="1000"/>
              </a:spcBef>
              <a:spcAft>
                <a:spcPts val="0"/>
              </a:spcAft>
              <a:buClr>
                <a:schemeClr val="dk1"/>
              </a:buClr>
              <a:buSzPts val="1300"/>
              <a:buFont typeface="Verdana"/>
              <a:buChar char="●"/>
            </a:pPr>
            <a:r>
              <a:rPr lang="en-GB" sz="1300">
                <a:solidFill>
                  <a:schemeClr val="dk1"/>
                </a:solidFill>
                <a:latin typeface="Verdana"/>
                <a:ea typeface="Verdana"/>
                <a:cs typeface="Verdana"/>
                <a:sym typeface="Verdana"/>
              </a:rPr>
              <a:t>شکایت یا مجازات علیه شما که غیرمنصفانه ، نامتناسب یا تبعیض آمیز است ، از جمله به عنوان مثال به دلیل امتناع شما از انجام خدمت سربازی در جنگ .</a:t>
            </a:r>
            <a:endParaRPr sz="1300">
              <a:solidFill>
                <a:schemeClr val="dk1"/>
              </a:solidFill>
              <a:latin typeface="Verdana"/>
              <a:ea typeface="Verdana"/>
              <a:cs typeface="Verdana"/>
              <a:sym typeface="Verdana"/>
            </a:endParaRPr>
          </a:p>
          <a:p>
            <a:pPr indent="-262550" lvl="0" marL="360000" marR="59924" rtl="1" algn="just">
              <a:lnSpc>
                <a:spcPct val="115000"/>
              </a:lnSpc>
              <a:spcBef>
                <a:spcPts val="1000"/>
              </a:spcBef>
              <a:spcAft>
                <a:spcPts val="0"/>
              </a:spcAft>
              <a:buClr>
                <a:schemeClr val="dk1"/>
              </a:buClr>
              <a:buSzPts val="1300"/>
              <a:buFont typeface="Verdana"/>
              <a:buChar char="●"/>
            </a:pPr>
            <a:r>
              <a:rPr lang="en-GB" sz="1300">
                <a:solidFill>
                  <a:schemeClr val="dk1"/>
                </a:solidFill>
                <a:latin typeface="Verdana"/>
                <a:ea typeface="Verdana"/>
                <a:cs typeface="Verdana"/>
                <a:sym typeface="Verdana"/>
              </a:rPr>
              <a:t>اعمال خشونت جنسی ، سقط جنین اجباری یا عقیم سازی اجباری. </a:t>
            </a:r>
            <a:endParaRPr sz="1300">
              <a:solidFill>
                <a:schemeClr val="dk1"/>
              </a:solidFill>
              <a:latin typeface="Verdana"/>
              <a:ea typeface="Verdana"/>
              <a:cs typeface="Verdana"/>
              <a:sym typeface="Verdana"/>
            </a:endParaRPr>
          </a:p>
          <a:p>
            <a:pPr indent="-262550" lvl="0" marL="360000" marR="59924" rtl="1" algn="just">
              <a:lnSpc>
                <a:spcPct val="115000"/>
              </a:lnSpc>
              <a:spcBef>
                <a:spcPts val="1000"/>
              </a:spcBef>
              <a:spcAft>
                <a:spcPts val="0"/>
              </a:spcAft>
              <a:buClr>
                <a:schemeClr val="dk1"/>
              </a:buClr>
              <a:buSzPts val="1300"/>
              <a:buFont typeface="Verdana"/>
              <a:buChar char="●"/>
            </a:pPr>
            <a:r>
              <a:rPr lang="en-GB" sz="1300">
                <a:solidFill>
                  <a:schemeClr val="dk1"/>
                </a:solidFill>
                <a:latin typeface="Verdana"/>
                <a:ea typeface="Verdana"/>
                <a:cs typeface="Verdana"/>
                <a:sym typeface="Verdana"/>
              </a:rPr>
              <a:t>اقدامات علیه کودکان که حقوق آنها را نقض می کند مانند استخدام افراد زیر سن قانونی در نیروهای مسلح ، قاچاق کودک یا فحشاء کودکان.</a:t>
            </a:r>
            <a:endParaRPr sz="1300">
              <a:solidFill>
                <a:schemeClr val="dk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